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302" r:id="rId3"/>
    <p:sldId id="303" r:id="rId4"/>
    <p:sldId id="299" r:id="rId5"/>
    <p:sldId id="267" r:id="rId6"/>
    <p:sldId id="304" r:id="rId7"/>
    <p:sldId id="306" r:id="rId8"/>
    <p:sldId id="307" r:id="rId9"/>
    <p:sldId id="271" r:id="rId10"/>
    <p:sldId id="312" r:id="rId11"/>
    <p:sldId id="313" r:id="rId12"/>
    <p:sldId id="314" r:id="rId13"/>
    <p:sldId id="315" r:id="rId14"/>
    <p:sldId id="320" r:id="rId15"/>
    <p:sldId id="321" r:id="rId16"/>
    <p:sldId id="272" r:id="rId17"/>
    <p:sldId id="258" r:id="rId18"/>
    <p:sldId id="324" r:id="rId19"/>
    <p:sldId id="327" r:id="rId20"/>
    <p:sldId id="277" r:id="rId21"/>
    <p:sldId id="275" r:id="rId22"/>
    <p:sldId id="331" r:id="rId23"/>
    <p:sldId id="288" r:id="rId24"/>
    <p:sldId id="326" r:id="rId25"/>
    <p:sldId id="284" r:id="rId26"/>
    <p:sldId id="329" r:id="rId27"/>
    <p:sldId id="285" r:id="rId28"/>
    <p:sldId id="282" r:id="rId29"/>
    <p:sldId id="317" r:id="rId30"/>
    <p:sldId id="298" r:id="rId31"/>
    <p:sldId id="296" r:id="rId3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43" autoAdjust="0"/>
    <p:restoredTop sz="98698" autoAdjust="0"/>
  </p:normalViewPr>
  <p:slideViewPr>
    <p:cSldViewPr>
      <p:cViewPr>
        <p:scale>
          <a:sx n="100" d="100"/>
          <a:sy n="100" d="100"/>
        </p:scale>
        <p:origin x="-163" y="97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69C4184-6B4B-4F71-BC85-DBD2F7AF29DC}" type="datetimeFigureOut">
              <a:rPr lang="en-US"/>
              <a:pPr>
                <a:defRPr/>
              </a:pPr>
              <a:t>5/25/2017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90594F3-23AD-4750-B16C-9A1818CDC3F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3" name="Notes Placeholder 2"/>
          <p:cNvSpPr>
            <a:spLocks noGrp="1"/>
          </p:cNvSpPr>
          <p:nvPr>
            <p:ph type="body" idx="1"/>
          </p:nvPr>
        </p:nvSpPr>
        <p:spPr/>
        <p:txBody>
          <a:bodyPr/>
          <a:lstStyle/>
          <a:p>
            <a:pPr eaLnBrk="1" fontAlgn="auto" hangingPunct="1">
              <a:spcBef>
                <a:spcPts val="0"/>
              </a:spcBef>
              <a:spcAft>
                <a:spcPts val="0"/>
              </a:spcAft>
              <a:defRPr/>
            </a:pPr>
            <a:r>
              <a:rPr lang="en-US" b="1" i="1" dirty="0" smtClean="0"/>
              <a:t>The text included in the notes sections of this </a:t>
            </a:r>
            <a:r>
              <a:rPr lang="en-US" b="1" i="1" u="sng" dirty="0" smtClean="0"/>
              <a:t>2013 WNC Healthy Impact SOTCH Report template </a:t>
            </a:r>
            <a:r>
              <a:rPr lang="en-US" b="1" i="1" dirty="0" smtClean="0"/>
              <a:t>is for guidance only and should be deleted from your final SOTCH.  </a:t>
            </a:r>
          </a:p>
          <a:p>
            <a:pPr eaLnBrk="1" fontAlgn="auto" hangingPunct="1">
              <a:spcBef>
                <a:spcPts val="0"/>
              </a:spcBef>
              <a:spcAft>
                <a:spcPts val="0"/>
              </a:spcAft>
              <a:defRPr/>
            </a:pPr>
            <a:r>
              <a:rPr lang="en-US" b="1" i="1" dirty="0" smtClean="0"/>
              <a:t>Please contact Heather Gates, heather.gates@wnchn.org if you have any questions or suggestions </a:t>
            </a:r>
            <a:r>
              <a:rPr lang="en-US" b="1" i="1" smtClean="0"/>
              <a:t>for changes.  </a:t>
            </a:r>
            <a:endParaRPr lang="en-US" b="1" i="1" dirty="0" smtClean="0"/>
          </a:p>
          <a:p>
            <a:pPr eaLnBrk="1" fontAlgn="auto" hangingPunct="1">
              <a:spcBef>
                <a:spcPts val="0"/>
              </a:spcBef>
              <a:spcAft>
                <a:spcPts val="0"/>
              </a:spcAft>
              <a:defRPr/>
            </a:pPr>
            <a:endParaRPr lang="en-US" dirty="0" smtClean="0"/>
          </a:p>
          <a:p>
            <a:pPr eaLnBrk="1" fontAlgn="auto" hangingPunct="1">
              <a:spcBef>
                <a:spcPts val="0"/>
              </a:spcBef>
              <a:spcAft>
                <a:spcPts val="0"/>
              </a:spcAft>
              <a:defRPr/>
            </a:pPr>
            <a:r>
              <a:rPr lang="en-US" dirty="0" smtClean="0"/>
              <a:t>Accreditation Activity 1.2 – LHD shall update CHA with an annual interim State of the County’s Health Report annually.  The report shall: </a:t>
            </a:r>
          </a:p>
          <a:p>
            <a:pPr marL="171450" indent="-171450" eaLnBrk="1" fontAlgn="auto" hangingPunct="1">
              <a:spcBef>
                <a:spcPts val="0"/>
              </a:spcBef>
              <a:spcAft>
                <a:spcPts val="0"/>
              </a:spcAft>
              <a:buFont typeface="Arial" panose="020B0604020202020204" pitchFamily="34" charset="0"/>
              <a:buChar char="•"/>
              <a:defRPr/>
            </a:pPr>
            <a:r>
              <a:rPr lang="en-US" dirty="0" smtClean="0"/>
              <a:t>Demonstrate that the LHD is tracking priority issues identified in the CHA </a:t>
            </a:r>
          </a:p>
          <a:p>
            <a:pPr marL="171450" indent="-171450" eaLnBrk="1" fontAlgn="auto" hangingPunct="1">
              <a:spcBef>
                <a:spcPts val="0"/>
              </a:spcBef>
              <a:spcAft>
                <a:spcPts val="0"/>
              </a:spcAft>
              <a:buFont typeface="Arial" panose="020B0604020202020204" pitchFamily="34" charset="0"/>
              <a:buChar char="•"/>
              <a:defRPr/>
            </a:pPr>
            <a:r>
              <a:rPr lang="en-US" dirty="0" smtClean="0"/>
              <a:t>Identify emerging issues</a:t>
            </a:r>
          </a:p>
          <a:p>
            <a:pPr marL="171450" indent="-171450" eaLnBrk="1" fontAlgn="auto" hangingPunct="1">
              <a:spcBef>
                <a:spcPts val="0"/>
              </a:spcBef>
              <a:spcAft>
                <a:spcPts val="0"/>
              </a:spcAft>
              <a:buFont typeface="Arial" panose="020B0604020202020204" pitchFamily="34" charset="0"/>
              <a:buChar char="•"/>
              <a:defRPr/>
            </a:pPr>
            <a:r>
              <a:rPr lang="en-US" dirty="0" smtClean="0"/>
              <a:t>Identify new initiatives </a:t>
            </a:r>
          </a:p>
          <a:p>
            <a:pPr marL="171450" indent="-171450" eaLnBrk="1" fontAlgn="auto" hangingPunct="1">
              <a:spcBef>
                <a:spcPts val="0"/>
              </a:spcBef>
              <a:spcAft>
                <a:spcPts val="0"/>
              </a:spcAft>
              <a:buFont typeface="Arial" panose="020B0604020202020204" pitchFamily="34" charset="0"/>
              <a:buChar char="•"/>
              <a:defRPr/>
            </a:pPr>
            <a:endParaRPr lang="en-US" dirty="0" smtClean="0"/>
          </a:p>
          <a:p>
            <a:pPr eaLnBrk="1" fontAlgn="auto" hangingPunct="1">
              <a:spcBef>
                <a:spcPts val="0"/>
              </a:spcBef>
              <a:spcAft>
                <a:spcPts val="0"/>
              </a:spcAft>
              <a:buFont typeface="Arial" panose="020B0604020202020204" pitchFamily="34" charset="0"/>
              <a:buNone/>
              <a:defRPr/>
            </a:pPr>
            <a:r>
              <a:rPr lang="en-US" dirty="0" smtClean="0"/>
              <a:t>SOTCH is due the first Monday of December each year that your community health assessment is not due.  Send your SOTCH to DPH in print form and electronically to joy.reed@dhhs.nc.gov </a:t>
            </a:r>
          </a:p>
          <a:p>
            <a:pPr eaLnBrk="1" fontAlgn="auto" hangingPunct="1">
              <a:spcBef>
                <a:spcPts val="0"/>
              </a:spcBef>
              <a:spcAft>
                <a:spcPts val="0"/>
              </a:spcAft>
              <a:buFont typeface="Arial" panose="020B0604020202020204" pitchFamily="34" charset="0"/>
              <a:buNone/>
              <a:defRPr/>
            </a:pPr>
            <a:r>
              <a:rPr lang="en-US" dirty="0" smtClean="0"/>
              <a:t>There is no required format for SOTCH report (you can turn in a Word document, a brochure made with Publisher, or a PowerPoint slideshow – as long as all the required data is present). </a:t>
            </a:r>
            <a:endParaRPr lang="en-US" dirty="0"/>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2E02C11-A9F8-40CC-A7AF-B24C17230786}" type="slidenum">
              <a:rPr lang="en-US">
                <a:cs typeface="Arial" charset="0"/>
              </a:rPr>
              <a:pPr fontAlgn="base">
                <a:spcBef>
                  <a:spcPct val="0"/>
                </a:spcBef>
                <a:spcAft>
                  <a:spcPct val="0"/>
                </a:spcAft>
                <a:defRPr/>
              </a:pPr>
              <a:t>1</a:t>
            </a:fld>
            <a:endParaRPr lang="en-US">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Another example data display if you have “point-in-time” data to show. </a:t>
            </a:r>
          </a:p>
        </p:txBody>
      </p:sp>
      <p:sp>
        <p:nvSpPr>
          <p:cNvPr id="256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F98C8B1-6CE5-4266-9C88-55E7FF8BFCE4}" type="slidenum">
              <a:rPr lang="en-US">
                <a:cs typeface="Arial" charset="0"/>
              </a:rPr>
              <a:pPr fontAlgn="base">
                <a:spcBef>
                  <a:spcPct val="0"/>
                </a:spcBef>
                <a:spcAft>
                  <a:spcPct val="0"/>
                </a:spcAft>
                <a:defRPr/>
              </a:pPr>
              <a:t>4</a:t>
            </a:fld>
            <a:endParaRPr lang="en-US">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bwMode="auto">
          <a:noFill/>
          <a:ln>
            <a:solidFill>
              <a:srgbClr val="000000"/>
            </a:solidFill>
            <a:miter lim="800000"/>
            <a:headEnd/>
            <a:tailEnd/>
          </a:ln>
        </p:spPr>
      </p:sp>
      <p:sp>
        <p:nvSpPr>
          <p:cNvPr id="2355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Note: This type of graph is best used for showing trends over time.  Could use this graph to compare County, to WNC Region, to North Carolina in trend data over time. </a:t>
            </a:r>
          </a:p>
          <a:p>
            <a:pPr eaLnBrk="1" hangingPunct="1">
              <a:spcBef>
                <a:spcPct val="0"/>
              </a:spcBef>
            </a:pPr>
            <a:r>
              <a:rPr lang="en-US" smtClean="0"/>
              <a:t>Use:  Right click on the graph and select “edit data” - then insert your specific data</a:t>
            </a:r>
          </a:p>
        </p:txBody>
      </p:sp>
      <p:sp>
        <p:nvSpPr>
          <p:cNvPr id="1945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70CD0D1-EF5D-4EC5-A9A1-7009F7791483}" type="slidenum">
              <a:rPr lang="en-US">
                <a:cs typeface="Arial" charset="0"/>
              </a:rPr>
              <a:pPr fontAlgn="base">
                <a:spcBef>
                  <a:spcPct val="0"/>
                </a:spcBef>
                <a:spcAft>
                  <a:spcPct val="0"/>
                </a:spcAft>
                <a:defRPr/>
              </a:pPr>
              <a:t>5</a:t>
            </a:fld>
            <a:endParaRPr lang="en-US">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wrap="square" lIns="91071" tIns="45536" rIns="91071" bIns="45536" numCol="1" anchor="t" anchorCtr="0" compatLnSpc="1">
            <a:prstTxWarp prst="textNoShape">
              <a:avLst/>
            </a:prstTxWarp>
          </a:bodyPr>
          <a:lstStyle/>
          <a:p>
            <a:pPr eaLnBrk="1" hangingPunct="1">
              <a:lnSpc>
                <a:spcPct val="90000"/>
              </a:lnSpc>
              <a:spcBef>
                <a:spcPct val="0"/>
              </a:spcBef>
            </a:pPr>
            <a:endParaRPr lang="en-US" sz="1100" smtClean="0"/>
          </a:p>
        </p:txBody>
      </p:sp>
      <p:sp>
        <p:nvSpPr>
          <p:cNvPr id="26627" name="Date Placeholder 3"/>
          <p:cNvSpPr txBox="1">
            <a:spLocks noGrp="1"/>
          </p:cNvSpPr>
          <p:nvPr/>
        </p:nvSpPr>
        <p:spPr bwMode="auto">
          <a:xfrm>
            <a:off x="3884613" y="0"/>
            <a:ext cx="2971800" cy="457200"/>
          </a:xfrm>
          <a:prstGeom prst="rect">
            <a:avLst/>
          </a:prstGeom>
          <a:noFill/>
          <a:ln w="9525">
            <a:noFill/>
            <a:miter lim="800000"/>
            <a:headEnd/>
            <a:tailEnd/>
          </a:ln>
        </p:spPr>
        <p:txBody>
          <a:bodyPr lIns="91071" tIns="45536" rIns="91071" bIns="45536"/>
          <a:lstStyle/>
          <a:p>
            <a:pPr algn="r" defTabSz="893763"/>
            <a:endParaRPr lang="en-US" sz="1200">
              <a:latin typeface="Calibri" pitchFamily="34" charset="0"/>
            </a:endParaRPr>
          </a:p>
        </p:txBody>
      </p:sp>
      <p:sp>
        <p:nvSpPr>
          <p:cNvPr id="26628" name="Slide Number Placeholder 4"/>
          <p:cNvSpPr txBox="1">
            <a:spLocks noGrp="1"/>
          </p:cNvSpPr>
          <p:nvPr/>
        </p:nvSpPr>
        <p:spPr bwMode="auto">
          <a:xfrm>
            <a:off x="3884613" y="8685213"/>
            <a:ext cx="2971800" cy="457200"/>
          </a:xfrm>
          <a:prstGeom prst="rect">
            <a:avLst/>
          </a:prstGeom>
          <a:noFill/>
          <a:ln w="9525">
            <a:noFill/>
            <a:miter lim="800000"/>
            <a:headEnd/>
            <a:tailEnd/>
          </a:ln>
        </p:spPr>
        <p:txBody>
          <a:bodyPr lIns="91071" tIns="45536" rIns="91071" bIns="45536" anchor="b"/>
          <a:lstStyle/>
          <a:p>
            <a:pPr algn="r" defTabSz="893763"/>
            <a:fld id="{D4237A1B-14E7-480D-936D-672E885434EC}" type="slidenum">
              <a:rPr lang="en-US" sz="1200">
                <a:latin typeface="Calibri" pitchFamily="34" charset="0"/>
              </a:rPr>
              <a:pPr algn="r" defTabSz="893763"/>
              <a:t>7</a:t>
            </a:fld>
            <a:endParaRPr lang="en-US" sz="1200">
              <a:latin typeface="Calibri"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Slide Image Placeholder 1"/>
          <p:cNvSpPr>
            <a:spLocks noGrp="1" noRot="1" noChangeAspect="1"/>
          </p:cNvSpPr>
          <p:nvPr>
            <p:ph type="sldImg"/>
          </p:nvPr>
        </p:nvSpPr>
        <p:spPr bwMode="auto">
          <a:noFill/>
          <a:ln>
            <a:solidFill>
              <a:srgbClr val="000000"/>
            </a:solidFill>
            <a:miter lim="800000"/>
            <a:headEnd/>
            <a:tailEnd/>
          </a:ln>
        </p:spPr>
      </p:sp>
      <p:sp>
        <p:nvSpPr>
          <p:cNvPr id="296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Example of data in a table – can be modified in many different ways. </a:t>
            </a:r>
          </a:p>
        </p:txBody>
      </p:sp>
      <p:sp>
        <p:nvSpPr>
          <p:cNvPr id="2867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DECFB1-AB34-4433-84D1-073CB6386E22}" type="slidenum">
              <a:rPr lang="en-US">
                <a:cs typeface="Arial" charset="0"/>
              </a:rPr>
              <a:pPr fontAlgn="base">
                <a:spcBef>
                  <a:spcPct val="0"/>
                </a:spcBef>
                <a:spcAft>
                  <a:spcPct val="0"/>
                </a:spcAft>
                <a:defRPr/>
              </a:pPr>
              <a:t>9</a:t>
            </a:fld>
            <a:endParaRPr lang="en-US">
              <a:cs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p:spPr>
      </p:sp>
      <p:sp>
        <p:nvSpPr>
          <p:cNvPr id="3789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Accreditation:  Demonstrate that the LHD is tracking priority issues identified in the CHA</a:t>
            </a:r>
          </a:p>
        </p:txBody>
      </p:sp>
      <p:sp>
        <p:nvSpPr>
          <p:cNvPr id="3072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1314A56-1A2A-49D0-AFC2-3CF9657EFE0B}" type="slidenum">
              <a:rPr lang="en-US">
                <a:cs typeface="Arial" charset="0"/>
              </a:rPr>
              <a:pPr fontAlgn="base">
                <a:spcBef>
                  <a:spcPct val="0"/>
                </a:spcBef>
                <a:spcAft>
                  <a:spcPct val="0"/>
                </a:spcAft>
                <a:defRPr/>
              </a:pPr>
              <a:t>16</a:t>
            </a:fld>
            <a:endParaRPr lang="en-US">
              <a:cs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noFill/>
          <a:ln>
            <a:solidFill>
              <a:srgbClr val="000000"/>
            </a:solidFill>
            <a:miter lim="800000"/>
            <a:headEnd/>
            <a:tailEnd/>
          </a:ln>
        </p:spPr>
      </p:sp>
      <p:sp>
        <p:nvSpPr>
          <p:cNvPr id="3993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Accreditation Requirement: Demonstrate that the LHD is tracking priority issues identified in the CHA </a:t>
            </a:r>
          </a:p>
          <a:p>
            <a:pPr eaLnBrk="1" hangingPunct="1">
              <a:spcBef>
                <a:spcPct val="0"/>
              </a:spcBef>
            </a:pPr>
            <a:r>
              <a:rPr lang="en-US" smtClean="0"/>
              <a:t>Consolidated Agreement:  List the health concerns selected as priorities </a:t>
            </a:r>
          </a:p>
          <a:p>
            <a:pPr eaLnBrk="1" hangingPunct="1">
              <a:spcBef>
                <a:spcPct val="0"/>
              </a:spcBef>
            </a:pPr>
            <a:r>
              <a:rPr lang="en-US" smtClean="0"/>
              <a:t>Comments:  Specify that these priorities were selected as a result of the most recent community health assessment</a:t>
            </a:r>
          </a:p>
        </p:txBody>
      </p:sp>
      <p:sp>
        <p:nvSpPr>
          <p:cNvPr id="3277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166A336-90F9-4E53-B454-4400C4770243}" type="slidenum">
              <a:rPr lang="en-US">
                <a:cs typeface="Arial" charset="0"/>
              </a:rPr>
              <a:pPr fontAlgn="base">
                <a:spcBef>
                  <a:spcPct val="0"/>
                </a:spcBef>
                <a:spcAft>
                  <a:spcPct val="0"/>
                </a:spcAft>
                <a:defRPr/>
              </a:pPr>
              <a:t>17</a:t>
            </a:fld>
            <a:endParaRPr lang="en-US">
              <a:cs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Consolidated Agreement:  State progress made in the last year on the selected priorities</a:t>
            </a:r>
          </a:p>
          <a:p>
            <a:pPr eaLnBrk="1" hangingPunct="1">
              <a:spcBef>
                <a:spcPct val="0"/>
              </a:spcBef>
            </a:pPr>
            <a:r>
              <a:rPr lang="en-US" smtClean="0"/>
              <a:t>Comments (from Accreditation Checklist):  Describe initiatives/activities that are addressing the selected priorities.  May include information from action plans or other interventions that show progress on priority areas. </a:t>
            </a:r>
          </a:p>
        </p:txBody>
      </p:sp>
      <p:sp>
        <p:nvSpPr>
          <p:cNvPr id="4198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6336346-3419-4875-B2BE-EFC160C8D2E5}" type="slidenum">
              <a:rPr lang="en-US">
                <a:cs typeface="Arial" charset="0"/>
              </a:rPr>
              <a:pPr fontAlgn="base">
                <a:spcBef>
                  <a:spcPct val="0"/>
                </a:spcBef>
                <a:spcAft>
                  <a:spcPct val="0"/>
                </a:spcAft>
                <a:defRPr/>
              </a:pPr>
              <a:t>20</a:t>
            </a:fld>
            <a:endParaRPr lang="en-US">
              <a:cs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Just another sample/example of layout that has 2 columns instead of 1 </a:t>
            </a:r>
          </a:p>
        </p:txBody>
      </p:sp>
      <p:sp>
        <p:nvSpPr>
          <p:cNvPr id="44035"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25439D3-9295-4AD7-A8E5-52C921C6FDBF}" type="slidenum">
              <a:rPr lang="en-US">
                <a:cs typeface="Arial" charset="0"/>
              </a:rPr>
              <a:pPr fontAlgn="base">
                <a:spcBef>
                  <a:spcPct val="0"/>
                </a:spcBef>
                <a:spcAft>
                  <a:spcPct val="0"/>
                </a:spcAft>
                <a:defRPr/>
              </a:pPr>
              <a:t>21</a:t>
            </a:fld>
            <a:endParaRPr lang="en-US">
              <a:cs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Just another sample/example of layout that has 2 columns instead of 1 </a:t>
            </a:r>
          </a:p>
        </p:txBody>
      </p:sp>
      <p:sp>
        <p:nvSpPr>
          <p:cNvPr id="44035" name="Slide Number Placeholder 3"/>
          <p:cNvSpPr txBox="1">
            <a:spLocks noGrp="1"/>
          </p:cNvSpPr>
          <p:nvPr/>
        </p:nvSpPr>
        <p:spPr bwMode="auto">
          <a:xfrm>
            <a:off x="3884613" y="8685213"/>
            <a:ext cx="2971800" cy="457200"/>
          </a:xfrm>
          <a:prstGeom prst="rect">
            <a:avLst/>
          </a:prstGeom>
          <a:noFill/>
          <a:ln>
            <a:miter lim="800000"/>
            <a:headEnd/>
            <a:tailEnd/>
          </a:ln>
        </p:spPr>
        <p:txBody>
          <a:bodyPr anchor="b"/>
          <a:lstStyle/>
          <a:p>
            <a:pPr algn="r">
              <a:defRPr/>
            </a:pPr>
            <a:fld id="{B51EA262-8A3B-4DDD-BB8C-ABA342D6DE42}" type="slidenum">
              <a:rPr lang="en-US" sz="1200">
                <a:latin typeface="+mn-lt"/>
              </a:rPr>
              <a:pPr algn="r">
                <a:defRPr/>
              </a:pPr>
              <a:t>24</a:t>
            </a:fld>
            <a:endParaRPr lang="en-US" sz="1200">
              <a:latin typeface="+mn-lt"/>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Consolidated Agreement:  Review any changes in the data that guided the selection of priorities.  </a:t>
            </a:r>
          </a:p>
          <a:p>
            <a:pPr eaLnBrk="1" hangingPunct="1">
              <a:spcBef>
                <a:spcPct val="0"/>
              </a:spcBef>
            </a:pPr>
            <a:r>
              <a:rPr lang="en-US" smtClean="0"/>
              <a:t>Comments (from Accreditation Checklist):  Show trends in statistics describing your priority areas</a:t>
            </a:r>
          </a:p>
          <a:p>
            <a:pPr eaLnBrk="1" hangingPunct="1">
              <a:spcBef>
                <a:spcPct val="0"/>
              </a:spcBef>
            </a:pPr>
            <a:endParaRPr lang="en-US" smtClean="0"/>
          </a:p>
        </p:txBody>
      </p:sp>
      <p:sp>
        <p:nvSpPr>
          <p:cNvPr id="5120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519E01C6-F3F8-459A-A785-E63B5A701388}" type="slidenum">
              <a:rPr lang="en-US">
                <a:cs typeface="Arial" charset="0"/>
              </a:rPr>
              <a:pPr fontAlgn="base">
                <a:spcBef>
                  <a:spcPct val="0"/>
                </a:spcBef>
                <a:spcAft>
                  <a:spcPct val="0"/>
                </a:spcAft>
                <a:defRPr/>
              </a:pPr>
              <a:t>25</a:t>
            </a:fld>
            <a:endParaRPr lang="en-US">
              <a:cs typeface="Arial"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Consolidated Agreement:  State progress made in the last year on the selected priorities</a:t>
            </a:r>
          </a:p>
          <a:p>
            <a:pPr eaLnBrk="1" hangingPunct="1">
              <a:spcBef>
                <a:spcPct val="0"/>
              </a:spcBef>
            </a:pPr>
            <a:r>
              <a:rPr lang="en-US" smtClean="0"/>
              <a:t>Comments (from Accreditation Checklist):  Describe initiatives/activities that are addressing the selected priorities.  May include information from action plans or other interventions that show progress on priority areas. </a:t>
            </a:r>
          </a:p>
        </p:txBody>
      </p:sp>
      <p:sp>
        <p:nvSpPr>
          <p:cNvPr id="53251"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90C32FF-92DC-48C8-BA2C-5348CFE0AC36}" type="slidenum">
              <a:rPr lang="en-US">
                <a:cs typeface="Arial" charset="0"/>
              </a:rPr>
              <a:pPr fontAlgn="base">
                <a:spcBef>
                  <a:spcPct val="0"/>
                </a:spcBef>
                <a:spcAft>
                  <a:spcPct val="0"/>
                </a:spcAft>
                <a:defRPr/>
              </a:pPr>
              <a:t>27</a:t>
            </a:fld>
            <a:endParaRPr lang="en-US">
              <a:cs typeface="Arial"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Accreditation:  Identify New Initiatives</a:t>
            </a:r>
          </a:p>
          <a:p>
            <a:pPr eaLnBrk="1" hangingPunct="1">
              <a:spcBef>
                <a:spcPct val="0"/>
              </a:spcBef>
            </a:pPr>
            <a:r>
              <a:rPr lang="en-US" smtClean="0"/>
              <a:t>Consolidated Agreement: Include any other changes in your county that affect health concerns (such as economic or political changes, new funds or grants) </a:t>
            </a:r>
          </a:p>
          <a:p>
            <a:pPr eaLnBrk="1" hangingPunct="1">
              <a:spcBef>
                <a:spcPct val="0"/>
              </a:spcBef>
            </a:pPr>
            <a:r>
              <a:rPr lang="en-US" smtClean="0"/>
              <a:t>Comments (from DPH Accreditation Checklist):  e.g., major business closing down, large grant to work on childhood obesity, new regional initiative, etc. </a:t>
            </a:r>
          </a:p>
        </p:txBody>
      </p:sp>
      <p:sp>
        <p:nvSpPr>
          <p:cNvPr id="72707"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0F6798E-A4AD-48F9-AABF-08E1FD58EF9F}" type="slidenum">
              <a:rPr lang="en-US">
                <a:cs typeface="Arial" charset="0"/>
              </a:rPr>
              <a:pPr fontAlgn="base">
                <a:spcBef>
                  <a:spcPct val="0"/>
                </a:spcBef>
                <a:spcAft>
                  <a:spcPct val="0"/>
                </a:spcAft>
                <a:defRPr/>
              </a:pPr>
              <a:t>30</a:t>
            </a:fld>
            <a:endParaRPr lang="en-US">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sz="1600" b="1"/>
            </a:lvl1pPr>
          </a:lstStyle>
          <a:p>
            <a:pPr>
              <a:defRPr/>
            </a:pPr>
            <a:r>
              <a:rPr lang="en-US"/>
              <a:t>SAMPLE COUNTY</a:t>
            </a:r>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sz="1400" b="1"/>
            </a:lvl1pPr>
          </a:lstStyle>
          <a:p>
            <a:pPr>
              <a:defRPr/>
            </a:pPr>
            <a:r>
              <a:rPr lang="en-US"/>
              <a:t>2013</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solidFill>
                  <a:schemeClr val="accent2"/>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2CEF1ED7-D571-417E-9D89-20C6F2A6AEEC}" type="datetimeFigureOut">
              <a:rPr lang="en-US"/>
              <a:pPr>
                <a:defRPr/>
              </a:pPr>
              <a:t>5/25/2017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C4B8EEA-2708-46A4-B99D-7CEBD7D99B1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5"/>
          </p:nvPr>
        </p:nvSpPr>
        <p:spPr/>
        <p:txBody>
          <a:bodyPr/>
          <a:lstStyle>
            <a:lvl1pPr>
              <a:defRPr/>
            </a:lvl1pPr>
          </a:lstStyle>
          <a:p>
            <a:pPr>
              <a:defRPr/>
            </a:pPr>
            <a:fld id="{2C153E65-245A-45F9-9063-052CC9CD9F97}" type="datetimeFigureOut">
              <a:rPr lang="en-US"/>
              <a:pPr>
                <a:defRPr/>
              </a:pPr>
              <a:t>5/25/2017</a:t>
            </a:fld>
            <a:endParaRPr lang="en-US"/>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95A92224-5167-4C15-AE35-A4E62EB332BC}"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5FDDF36D-2183-4B83-A0AA-515FD82530E5}" type="datetimeFigureOut">
              <a:rPr lang="en-US"/>
              <a:pPr>
                <a:defRPr/>
              </a:pPr>
              <a:t>5/25/2017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DC5E17C8-9A6A-4056-AEA2-075D67BF42A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8E6FF337-762D-45F6-BFF8-492CE1D795A5}" type="datetimeFigureOut">
              <a:rPr lang="en-US"/>
              <a:pPr>
                <a:defRPr/>
              </a:pPr>
              <a:t>5/25/2017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59EF25B-631C-4EBD-B42E-4F7532CFD93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6524B2C-9C86-4794-8A41-AEBA695E4404}" type="datetimeFigureOut">
              <a:rPr lang="en-US"/>
              <a:pPr>
                <a:defRPr/>
              </a:pPr>
              <a:t>5/25/2017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3B5D4B3-2E90-4909-B03E-76763B31350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p:txBody>
          <a:bodyPr/>
          <a:lstStyle>
            <a:lvl1pPr>
              <a:defRPr/>
            </a:lvl1pPr>
          </a:lstStyle>
          <a:p>
            <a:pPr>
              <a:defRPr/>
            </a:pPr>
            <a:fld id="{C775EC49-784E-4DA9-BF53-66CC58F141B0}" type="datetimeFigureOut">
              <a:rPr lang="en-US"/>
              <a:pPr>
                <a:defRPr/>
              </a:pPr>
              <a:t>5/25/2017</a:t>
            </a:fld>
            <a:endParaRPr lang="en-US"/>
          </a:p>
        </p:txBody>
      </p:sp>
      <p:sp>
        <p:nvSpPr>
          <p:cNvPr id="49" name="Slide Number Placeholder 6"/>
          <p:cNvSpPr>
            <a:spLocks noGrp="1"/>
          </p:cNvSpPr>
          <p:nvPr>
            <p:ph type="sldNum" sz="quarter" idx="11"/>
          </p:nvPr>
        </p:nvSpPr>
        <p:spPr/>
        <p:txBody>
          <a:bodyPr/>
          <a:lstStyle>
            <a:lvl1pPr>
              <a:defRPr/>
            </a:lvl1pPr>
          </a:lstStyle>
          <a:p>
            <a:pPr>
              <a:defRPr/>
            </a:pPr>
            <a:fld id="{95C965D9-900A-423E-9C7E-39C20C89A6D8}" type="slidenum">
              <a:rPr lang="en-US"/>
              <a:pPr>
                <a:defRPr/>
              </a:pPr>
              <a:t>‹#›</a:t>
            </a:fld>
            <a:endParaRPr lang="en-US"/>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8" name="Date Placeholder 4"/>
          <p:cNvSpPr>
            <a:spLocks noGrp="1"/>
          </p:cNvSpPr>
          <p:nvPr>
            <p:ph type="dt" sz="half" idx="10"/>
          </p:nvPr>
        </p:nvSpPr>
        <p:spPr/>
        <p:txBody>
          <a:bodyPr/>
          <a:lstStyle>
            <a:lvl1pPr>
              <a:defRPr/>
            </a:lvl1pPr>
          </a:lstStyle>
          <a:p>
            <a:pPr>
              <a:defRPr/>
            </a:pPr>
            <a:fld id="{F6576A04-6398-44DA-886D-62B2C7C9CB8D}" type="datetimeFigureOut">
              <a:rPr lang="en-US"/>
              <a:pPr>
                <a:defRPr/>
              </a:pPr>
              <a:t>5/25/2017</a:t>
            </a:fld>
            <a:endParaRPr lang="en-US"/>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A759BCDF-B544-4FE1-ADE6-2DCA8327CA4C}"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BA3A4388-83E2-4C89-92E0-C210FB2121B5}" type="datetimeFigureOut">
              <a:rPr lang="en-US"/>
              <a:pPr>
                <a:defRPr/>
              </a:pPr>
              <a:t>5/25/2017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834297-3EB9-4E3D-9906-377D5CDA4C47}"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056699F-89D5-4D3F-9456-52FA8CDED90B}" type="datetimeFigureOut">
              <a:rPr lang="en-US"/>
              <a:pPr>
                <a:defRPr/>
              </a:pPr>
              <a:t>5/25/2017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8FAB04B-815B-40F7-AC99-60ABE710904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2988" y="1027113"/>
            <a:ext cx="7024687" cy="1143000"/>
          </a:xfrm>
        </p:spPr>
        <p:txBody>
          <a:bodyPr/>
          <a:lstStyle/>
          <a:p>
            <a:r>
              <a:rPr lang="en-US"/>
              <a:t>Click to edit Master title style</a:t>
            </a:r>
          </a:p>
        </p:txBody>
      </p:sp>
      <p:sp>
        <p:nvSpPr>
          <p:cNvPr id="3" name="Content Placeholder 2"/>
          <p:cNvSpPr>
            <a:spLocks noGrp="1"/>
          </p:cNvSpPr>
          <p:nvPr>
            <p:ph idx="1"/>
          </p:nvPr>
        </p:nvSpPr>
        <p:spPr>
          <a:xfrm>
            <a:off x="1042988" y="2324100"/>
            <a:ext cx="6777037" cy="3508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71420BF-EC39-4D0C-8B43-7CDB82E6E16C}" type="datetimeFigureOut">
              <a:rPr lang="en-US"/>
              <a:pPr>
                <a:defRPr/>
              </a:pPr>
              <a:t>5/25/2017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032B15D-0D6E-4FC7-BC85-9257D5FB7E8A}"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42988" y="1027113"/>
            <a:ext cx="7024687" cy="1143000"/>
          </a:xfrm>
        </p:spPr>
        <p:txBody>
          <a:bodyPr/>
          <a:lstStyle/>
          <a:p>
            <a:r>
              <a:rPr lang="en-US"/>
              <a:t>Click to edit Master title style</a:t>
            </a:r>
          </a:p>
        </p:txBody>
      </p:sp>
      <p:sp>
        <p:nvSpPr>
          <p:cNvPr id="3" name="Table Placeholder 2"/>
          <p:cNvSpPr>
            <a:spLocks noGrp="1"/>
          </p:cNvSpPr>
          <p:nvPr>
            <p:ph type="tbl" idx="1"/>
          </p:nvPr>
        </p:nvSpPr>
        <p:spPr>
          <a:xfrm>
            <a:off x="1042988" y="2324100"/>
            <a:ext cx="6777037" cy="3508375"/>
          </a:xfrm>
        </p:spPr>
        <p:txBody>
          <a:bodyPr/>
          <a:lstStyle/>
          <a:p>
            <a:pPr lvl="0"/>
            <a:endParaRPr lang="en-US" noProof="0"/>
          </a:p>
        </p:txBody>
      </p:sp>
      <p:sp>
        <p:nvSpPr>
          <p:cNvPr id="4" name="Date Placeholder 3"/>
          <p:cNvSpPr>
            <a:spLocks noGrp="1"/>
          </p:cNvSpPr>
          <p:nvPr>
            <p:ph type="dt" sz="half" idx="10"/>
          </p:nvPr>
        </p:nvSpPr>
        <p:spPr/>
        <p:txBody>
          <a:bodyPr/>
          <a:lstStyle>
            <a:lvl1pPr>
              <a:defRPr/>
            </a:lvl1pPr>
          </a:lstStyle>
          <a:p>
            <a:pPr>
              <a:defRPr/>
            </a:pPr>
            <a:fld id="{023E4798-E18A-472B-AEFD-38AFF44AE3A3}" type="datetimeFigureOut">
              <a:rPr lang="en-US"/>
              <a:pPr>
                <a:defRPr/>
              </a:pPr>
              <a:t>5/25/2017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075DD69-97F6-4ECD-91D3-448A6EC643AA}"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42988" y="1027113"/>
            <a:ext cx="7024687" cy="1143000"/>
          </a:xfrm>
        </p:spPr>
        <p:txBody>
          <a:bodyPr/>
          <a:lstStyle/>
          <a:p>
            <a:r>
              <a:rPr lang="en-US"/>
              <a:t>Click to edit Master title style</a:t>
            </a:r>
          </a:p>
        </p:txBody>
      </p:sp>
      <p:sp>
        <p:nvSpPr>
          <p:cNvPr id="3" name="Text Placeholder 2"/>
          <p:cNvSpPr>
            <a:spLocks noGrp="1"/>
          </p:cNvSpPr>
          <p:nvPr>
            <p:ph type="body" sz="half" idx="1"/>
          </p:nvPr>
        </p:nvSpPr>
        <p:spPr>
          <a:xfrm>
            <a:off x="1042988" y="2324100"/>
            <a:ext cx="3311525" cy="3508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06913" y="2324100"/>
            <a:ext cx="3313112" cy="3508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8B165893-E45A-4E39-848C-E9CF48B53D6A}" type="datetimeFigureOut">
              <a:rPr lang="en-US"/>
              <a:pPr>
                <a:defRPr/>
              </a:pPr>
              <a:t>5/25/2017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036A7E-F23E-4BD6-A79D-320E3D8FB47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sp>
        <p:nvSpPr>
          <p:cNvPr id="66" name="Rectangle 65"/>
          <p:cNvSpPr/>
          <p:nvPr/>
        </p:nvSpPr>
        <p:spPr>
          <a:xfrm>
            <a:off x="457200" y="333375"/>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rgbClr val="FEFEFE"/>
                </a:solidFill>
                <a:latin typeface="+mn-lt"/>
                <a:cs typeface="+mn-cs"/>
              </a:defRPr>
            </a:lvl1pPr>
          </a:lstStyle>
          <a:p>
            <a:pPr>
              <a:defRPr/>
            </a:pPr>
            <a:fld id="{B6EDCAF6-4CA7-480B-BBEF-DEB8E583A57A}" type="datetimeFigureOut">
              <a:rPr lang="en-US"/>
              <a:pPr>
                <a:defRPr/>
              </a:pPr>
              <a:t>5/25/2017</a:t>
            </a:fld>
            <a:endParaRPr lang="en-US"/>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a:solidFill>
                  <a:schemeClr val="accent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a:solidFill>
                  <a:srgbClr val="FEFEFE"/>
                </a:solidFill>
                <a:latin typeface="+mn-lt"/>
                <a:cs typeface="+mn-cs"/>
              </a:defRPr>
            </a:lvl1pPr>
          </a:lstStyle>
          <a:p>
            <a:pPr>
              <a:defRPr/>
            </a:pPr>
            <a:fld id="{F68DB610-7A30-40AE-B5A4-7DC6610500B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4" r:id="rId1"/>
    <p:sldLayoutId id="2147483673" r:id="rId2"/>
    <p:sldLayoutId id="2147483672" r:id="rId3"/>
    <p:sldLayoutId id="2147483671" r:id="rId4"/>
    <p:sldLayoutId id="2147483670" r:id="rId5"/>
    <p:sldLayoutId id="2147483669" r:id="rId6"/>
    <p:sldLayoutId id="2147483675" r:id="rId7"/>
    <p:sldLayoutId id="2147483676" r:id="rId8"/>
    <p:sldLayoutId id="2147483668" r:id="rId9"/>
    <p:sldLayoutId id="2147483667" r:id="rId10"/>
    <p:sldLayoutId id="2147483666" r:id="rId11"/>
    <p:sldLayoutId id="2147483665" r:id="rId12"/>
    <p:sldLayoutId id="2147483664" r:id="rId13"/>
  </p:sldLayoutIdLst>
  <p:txStyles>
    <p:titleStyle>
      <a:lvl1pPr algn="l" rtl="0" eaLnBrk="0" fontAlgn="base" hangingPunct="0">
        <a:spcBef>
          <a:spcPct val="0"/>
        </a:spcBef>
        <a:spcAft>
          <a:spcPct val="0"/>
        </a:spcAft>
        <a:defRPr sz="4000" kern="1200">
          <a:solidFill>
            <a:schemeClr val="accent2"/>
          </a:solidFill>
          <a:latin typeface="+mj-lt"/>
          <a:ea typeface="+mj-ea"/>
          <a:cs typeface="+mj-cs"/>
        </a:defRPr>
      </a:lvl1pPr>
      <a:lvl2pPr algn="l" rtl="0" eaLnBrk="0" fontAlgn="base" hangingPunct="0">
        <a:spcBef>
          <a:spcPct val="0"/>
        </a:spcBef>
        <a:spcAft>
          <a:spcPct val="0"/>
        </a:spcAft>
        <a:defRPr sz="4000">
          <a:solidFill>
            <a:schemeClr val="accent2"/>
          </a:solidFill>
          <a:latin typeface="Century Gothic" pitchFamily="34" charset="0"/>
        </a:defRPr>
      </a:lvl2pPr>
      <a:lvl3pPr algn="l" rtl="0" eaLnBrk="0" fontAlgn="base" hangingPunct="0">
        <a:spcBef>
          <a:spcPct val="0"/>
        </a:spcBef>
        <a:spcAft>
          <a:spcPct val="0"/>
        </a:spcAft>
        <a:defRPr sz="4000">
          <a:solidFill>
            <a:schemeClr val="accent2"/>
          </a:solidFill>
          <a:latin typeface="Century Gothic" pitchFamily="34" charset="0"/>
        </a:defRPr>
      </a:lvl3pPr>
      <a:lvl4pPr algn="l" rtl="0" eaLnBrk="0" fontAlgn="base" hangingPunct="0">
        <a:spcBef>
          <a:spcPct val="0"/>
        </a:spcBef>
        <a:spcAft>
          <a:spcPct val="0"/>
        </a:spcAft>
        <a:defRPr sz="4000">
          <a:solidFill>
            <a:schemeClr val="accent2"/>
          </a:solidFill>
          <a:latin typeface="Century Gothic" pitchFamily="34" charset="0"/>
        </a:defRPr>
      </a:lvl4pPr>
      <a:lvl5pPr algn="l" rtl="0" eaLnBrk="0" fontAlgn="base" hangingPunct="0">
        <a:spcBef>
          <a:spcPct val="0"/>
        </a:spcBef>
        <a:spcAft>
          <a:spcPct val="0"/>
        </a:spcAft>
        <a:defRPr sz="4000">
          <a:solidFill>
            <a:schemeClr val="accent2"/>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eaLnBrk="0" fontAlgn="base" hangingPunct="0">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eaLnBrk="0" fontAlgn="base" hangingPunct="0">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eaLnBrk="0" fontAlgn="base" hangingPunct="0">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eaLnBrk="0" fontAlgn="base" hangingPunct="0">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eaLnBrk="0" fontAlgn="base" hangingPunct="0">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healthyhaywood.com/" TargetMode="External"/><Relationship Id="rId3" Type="http://schemas.openxmlformats.org/officeDocument/2006/relationships/image" Target="../media/image2.jpeg"/><Relationship Id="rId7" Type="http://schemas.openxmlformats.org/officeDocument/2006/relationships/hyperlink" Target="http://www.haywoodnc.net/"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www.healthyhaywood.com/about-us"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www.schs.state.nc.us/interactive/query/lcd/lcd.cfm"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healthyhaywood.com/about-us"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3.jpeg"/></Relationships>
</file>

<file path=ppt/slides/_rels/slide1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mailto:phjohnson@haywoodnc.net" TargetMode="Externa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hyperlink" Target="mailto:mhauser@haywoodnc.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ubtitle 2"/>
          <p:cNvSpPr>
            <a:spLocks noGrp="1"/>
          </p:cNvSpPr>
          <p:nvPr>
            <p:ph type="subTitle" idx="1"/>
          </p:nvPr>
        </p:nvSpPr>
        <p:spPr>
          <a:xfrm>
            <a:off x="1219200" y="4648200"/>
            <a:ext cx="3308350" cy="1219200"/>
          </a:xfrm>
        </p:spPr>
        <p:txBody>
          <a:bodyPr/>
          <a:lstStyle/>
          <a:p>
            <a:pPr marL="0" indent="0" eaLnBrk="1" hangingPunct="1">
              <a:buFont typeface="Wingdings 2" pitchFamily="18" charset="2"/>
              <a:buNone/>
            </a:pPr>
            <a:r>
              <a:rPr lang="en-US" sz="1800" b="1" smtClean="0">
                <a:solidFill>
                  <a:srgbClr val="424242"/>
                </a:solidFill>
              </a:rPr>
              <a:t>Haywood County </a:t>
            </a:r>
          </a:p>
          <a:p>
            <a:pPr marL="0" indent="0" eaLnBrk="1" hangingPunct="1">
              <a:buFont typeface="Wingdings 2" pitchFamily="18" charset="2"/>
              <a:buNone/>
            </a:pPr>
            <a:r>
              <a:rPr lang="en-US" sz="1800" b="1" smtClean="0">
                <a:solidFill>
                  <a:srgbClr val="424242"/>
                </a:solidFill>
              </a:rPr>
              <a:t>March 2017</a:t>
            </a:r>
          </a:p>
          <a:p>
            <a:pPr marL="0" indent="0" eaLnBrk="1" hangingPunct="1">
              <a:buFont typeface="Wingdings 2" pitchFamily="18" charset="2"/>
              <a:buNone/>
            </a:pPr>
            <a:r>
              <a:rPr lang="en-US" sz="1800" b="1" smtClean="0">
                <a:solidFill>
                  <a:srgbClr val="424242"/>
                </a:solidFill>
              </a:rPr>
              <a:t> </a:t>
            </a:r>
          </a:p>
        </p:txBody>
      </p:sp>
      <p:pic>
        <p:nvPicPr>
          <p:cNvPr id="16386" name="Picture 2"/>
          <p:cNvPicPr>
            <a:picLocks noChangeAspect="1" noChangeArrowheads="1"/>
          </p:cNvPicPr>
          <p:nvPr/>
        </p:nvPicPr>
        <p:blipFill>
          <a:blip r:embed="rId3"/>
          <a:srcRect t="25000" b="25000"/>
          <a:stretch>
            <a:fillRect/>
          </a:stretch>
        </p:blipFill>
        <p:spPr bwMode="auto">
          <a:xfrm>
            <a:off x="6248400" y="6324600"/>
            <a:ext cx="1978025" cy="285750"/>
          </a:xfrm>
          <a:prstGeom prst="rect">
            <a:avLst/>
          </a:prstGeom>
          <a:noFill/>
          <a:ln w="9525">
            <a:noFill/>
            <a:miter lim="800000"/>
            <a:headEnd/>
            <a:tailEnd/>
          </a:ln>
        </p:spPr>
      </p:pic>
      <p:pic>
        <p:nvPicPr>
          <p:cNvPr id="16387" name="Picture 3" descr="C:\Users\Owner\AppData\Local\Microsoft\Windows\Temporary Internet Files\Content.Outlook\YSFRON4U\Universal.jpg"/>
          <p:cNvPicPr>
            <a:picLocks noChangeAspect="1" noChangeArrowheads="1"/>
          </p:cNvPicPr>
          <p:nvPr/>
        </p:nvPicPr>
        <p:blipFill>
          <a:blip r:embed="rId4"/>
          <a:srcRect t="720" r="60606" b="-720"/>
          <a:stretch>
            <a:fillRect/>
          </a:stretch>
        </p:blipFill>
        <p:spPr bwMode="auto">
          <a:xfrm>
            <a:off x="1295400" y="609600"/>
            <a:ext cx="2660650" cy="2133600"/>
          </a:xfrm>
          <a:prstGeom prst="rect">
            <a:avLst/>
          </a:prstGeom>
          <a:noFill/>
          <a:ln w="9525">
            <a:noFill/>
            <a:miter lim="800000"/>
            <a:headEnd/>
            <a:tailEnd/>
          </a:ln>
        </p:spPr>
      </p:pic>
      <p:sp>
        <p:nvSpPr>
          <p:cNvPr id="16388" name="Title 5"/>
          <p:cNvSpPr>
            <a:spLocks noGrp="1"/>
          </p:cNvSpPr>
          <p:nvPr>
            <p:ph type="ctrTitle"/>
          </p:nvPr>
        </p:nvSpPr>
        <p:spPr>
          <a:xfrm>
            <a:off x="1219200" y="2895600"/>
            <a:ext cx="3313113" cy="1701800"/>
          </a:xfrm>
        </p:spPr>
        <p:txBody>
          <a:bodyPr/>
          <a:lstStyle/>
          <a:p>
            <a:pPr eaLnBrk="1" hangingPunct="1"/>
            <a:r>
              <a:rPr lang="en-US" sz="3200" b="1" smtClean="0"/>
              <a:t>State of the County Health Report</a:t>
            </a:r>
            <a:endParaRPr lang="en-US" sz="2400" b="1" smtClean="0">
              <a:solidFill>
                <a:srgbClr val="FF6700"/>
              </a:solidFill>
            </a:endParaRPr>
          </a:p>
        </p:txBody>
      </p:sp>
      <p:pic>
        <p:nvPicPr>
          <p:cNvPr id="16389" name="Picture 7" descr="county_seal3a1"/>
          <p:cNvPicPr>
            <a:picLocks noChangeAspect="1" noChangeArrowheads="1"/>
          </p:cNvPicPr>
          <p:nvPr/>
        </p:nvPicPr>
        <p:blipFill>
          <a:blip r:embed="rId5"/>
          <a:srcRect/>
          <a:stretch>
            <a:fillRect/>
          </a:stretch>
        </p:blipFill>
        <p:spPr bwMode="auto">
          <a:xfrm>
            <a:off x="5638800" y="838200"/>
            <a:ext cx="1524000" cy="1503363"/>
          </a:xfrm>
          <a:prstGeom prst="rect">
            <a:avLst/>
          </a:prstGeom>
          <a:noFill/>
          <a:ln w="9525">
            <a:noFill/>
            <a:miter lim="800000"/>
            <a:headEnd/>
            <a:tailEnd/>
          </a:ln>
        </p:spPr>
      </p:pic>
      <p:pic>
        <p:nvPicPr>
          <p:cNvPr id="16390" name="Picture 4" descr="577675_654591121234748_2056800052_n"/>
          <p:cNvPicPr>
            <a:picLocks noChangeAspect="1" noChangeArrowheads="1"/>
          </p:cNvPicPr>
          <p:nvPr/>
        </p:nvPicPr>
        <p:blipFill>
          <a:blip r:embed="rId6"/>
          <a:srcRect/>
          <a:stretch>
            <a:fillRect/>
          </a:stretch>
        </p:blipFill>
        <p:spPr bwMode="auto">
          <a:xfrm>
            <a:off x="5181600" y="2819400"/>
            <a:ext cx="2590800" cy="892175"/>
          </a:xfrm>
          <a:prstGeom prst="rect">
            <a:avLst/>
          </a:prstGeom>
          <a:noFill/>
          <a:ln w="9525">
            <a:noFill/>
            <a:miter lim="800000"/>
            <a:headEnd/>
            <a:tailEnd/>
          </a:ln>
        </p:spPr>
      </p:pic>
      <p:sp>
        <p:nvSpPr>
          <p:cNvPr id="16391" name="Rectangle 8"/>
          <p:cNvSpPr>
            <a:spLocks noChangeArrowheads="1"/>
          </p:cNvSpPr>
          <p:nvPr/>
        </p:nvSpPr>
        <p:spPr bwMode="auto">
          <a:xfrm>
            <a:off x="4114800" y="4953000"/>
            <a:ext cx="4572000" cy="641350"/>
          </a:xfrm>
          <a:prstGeom prst="rect">
            <a:avLst/>
          </a:prstGeom>
          <a:noFill/>
          <a:ln w="9525">
            <a:noFill/>
            <a:miter lim="800000"/>
            <a:headEnd/>
            <a:tailEnd/>
          </a:ln>
        </p:spPr>
        <p:txBody>
          <a:bodyPr>
            <a:spAutoFit/>
          </a:bodyPr>
          <a:lstStyle/>
          <a:p>
            <a:pPr algn="ctr"/>
            <a:r>
              <a:rPr lang="en-US">
                <a:solidFill>
                  <a:schemeClr val="tx2"/>
                </a:solidFill>
                <a:hlinkClick r:id="rId7"/>
              </a:rPr>
              <a:t>www.haywoodnc.net</a:t>
            </a:r>
            <a:r>
              <a:rPr lang="en-US">
                <a:solidFill>
                  <a:schemeClr val="tx2"/>
                </a:solidFill>
              </a:rPr>
              <a:t>                   </a:t>
            </a:r>
            <a:r>
              <a:rPr lang="en-US">
                <a:solidFill>
                  <a:schemeClr val="tx2"/>
                </a:solidFill>
                <a:hlinkClick r:id="rId8"/>
              </a:rPr>
              <a:t>www.healthyhaywood.com</a:t>
            </a:r>
            <a:r>
              <a:rPr lang="en-US">
                <a:solidFill>
                  <a:schemeClr val="tx2"/>
                </a:solidFill>
              </a:rPr>
              <a:t>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p:cNvSpPr>
          <p:nvPr>
            <p:ph type="title"/>
          </p:nvPr>
        </p:nvSpPr>
        <p:spPr>
          <a:xfrm>
            <a:off x="1066800" y="1219200"/>
            <a:ext cx="7024688" cy="1143000"/>
          </a:xfrm>
        </p:spPr>
        <p:txBody>
          <a:bodyPr/>
          <a:lstStyle/>
          <a:p>
            <a:r>
              <a:rPr lang="en-US" sz="2800" smtClean="0"/>
              <a:t>Board of Health and Human Services</a:t>
            </a:r>
          </a:p>
        </p:txBody>
      </p:sp>
      <p:sp>
        <p:nvSpPr>
          <p:cNvPr id="18434" name="Rectangle 3"/>
          <p:cNvSpPr>
            <a:spLocks noGrp="1"/>
          </p:cNvSpPr>
          <p:nvPr>
            <p:ph type="body" idx="1"/>
          </p:nvPr>
        </p:nvSpPr>
        <p:spPr>
          <a:xfrm>
            <a:off x="990600" y="2590800"/>
            <a:ext cx="6777038" cy="4114800"/>
          </a:xfrm>
        </p:spPr>
        <p:txBody>
          <a:bodyPr/>
          <a:lstStyle/>
          <a:p>
            <a:pPr>
              <a:lnSpc>
                <a:spcPct val="80000"/>
              </a:lnSpc>
            </a:pPr>
            <a:r>
              <a:rPr lang="en-US" sz="1600" smtClean="0">
                <a:solidFill>
                  <a:srgbClr val="404040"/>
                </a:solidFill>
              </a:rPr>
              <a:t>Dr. Kristel W. Causby/</a:t>
            </a:r>
            <a:r>
              <a:rPr lang="en-US" sz="1600" b="1" smtClean="0">
                <a:solidFill>
                  <a:srgbClr val="404040"/>
                </a:solidFill>
              </a:rPr>
              <a:t>Optometrist Member </a:t>
            </a:r>
            <a:endParaRPr lang="en-US" sz="1600" smtClean="0">
              <a:solidFill>
                <a:schemeClr val="bg1"/>
              </a:solidFill>
            </a:endParaRPr>
          </a:p>
          <a:p>
            <a:pPr>
              <a:lnSpc>
                <a:spcPct val="80000"/>
              </a:lnSpc>
            </a:pPr>
            <a:r>
              <a:rPr lang="en-US" sz="1600" smtClean="0">
                <a:solidFill>
                  <a:srgbClr val="404040"/>
                </a:solidFill>
              </a:rPr>
              <a:t>Kim Ferguson/</a:t>
            </a:r>
            <a:r>
              <a:rPr lang="en-US" sz="1600" b="1" smtClean="0">
                <a:solidFill>
                  <a:srgbClr val="404040"/>
                </a:solidFill>
              </a:rPr>
              <a:t>Pharmacist Member </a:t>
            </a:r>
          </a:p>
          <a:p>
            <a:pPr>
              <a:lnSpc>
                <a:spcPct val="80000"/>
              </a:lnSpc>
            </a:pPr>
            <a:r>
              <a:rPr lang="en-US" sz="1600" smtClean="0">
                <a:solidFill>
                  <a:srgbClr val="404040"/>
                </a:solidFill>
              </a:rPr>
              <a:t>Dr. Lisa</a:t>
            </a:r>
            <a:r>
              <a:rPr lang="en-US" sz="1600" b="1" smtClean="0">
                <a:solidFill>
                  <a:srgbClr val="404040"/>
                </a:solidFill>
              </a:rPr>
              <a:t> </a:t>
            </a:r>
            <a:r>
              <a:rPr lang="en-US" sz="1600" smtClean="0">
                <a:solidFill>
                  <a:srgbClr val="404040"/>
                </a:solidFill>
              </a:rPr>
              <a:t>Flora/</a:t>
            </a:r>
            <a:r>
              <a:rPr lang="en-US" sz="1600" b="1" smtClean="0">
                <a:solidFill>
                  <a:srgbClr val="404040"/>
                </a:solidFill>
              </a:rPr>
              <a:t>Physician Member </a:t>
            </a:r>
          </a:p>
          <a:p>
            <a:pPr>
              <a:lnSpc>
                <a:spcPct val="80000"/>
              </a:lnSpc>
            </a:pPr>
            <a:r>
              <a:rPr lang="en-US" sz="1600" smtClean="0">
                <a:solidFill>
                  <a:srgbClr val="404040"/>
                </a:solidFill>
              </a:rPr>
              <a:t>Ann Geers/</a:t>
            </a:r>
            <a:r>
              <a:rPr lang="en-US" sz="1600" b="1" smtClean="0">
                <a:solidFill>
                  <a:srgbClr val="404040"/>
                </a:solidFill>
              </a:rPr>
              <a:t>Consumer, Public Member </a:t>
            </a:r>
          </a:p>
          <a:p>
            <a:pPr>
              <a:lnSpc>
                <a:spcPct val="80000"/>
              </a:lnSpc>
            </a:pPr>
            <a:r>
              <a:rPr lang="en-US" sz="1600" smtClean="0">
                <a:solidFill>
                  <a:srgbClr val="404040"/>
                </a:solidFill>
              </a:rPr>
              <a:t>Dr. Matthew Holmes/</a:t>
            </a:r>
            <a:r>
              <a:rPr lang="en-US" sz="1600" b="1" smtClean="0">
                <a:solidFill>
                  <a:srgbClr val="404040"/>
                </a:solidFill>
              </a:rPr>
              <a:t>Psychiatrist Member </a:t>
            </a:r>
          </a:p>
          <a:p>
            <a:pPr>
              <a:lnSpc>
                <a:spcPct val="80000"/>
              </a:lnSpc>
            </a:pPr>
            <a:r>
              <a:rPr lang="en-US" sz="1600" smtClean="0">
                <a:solidFill>
                  <a:srgbClr val="404040"/>
                </a:solidFill>
              </a:rPr>
              <a:t>Robert J. Knoedler/</a:t>
            </a:r>
            <a:r>
              <a:rPr lang="en-US" sz="1600" b="1" smtClean="0">
                <a:solidFill>
                  <a:srgbClr val="404040"/>
                </a:solidFill>
              </a:rPr>
              <a:t>Engineer Member </a:t>
            </a:r>
          </a:p>
          <a:p>
            <a:pPr>
              <a:lnSpc>
                <a:spcPct val="80000"/>
              </a:lnSpc>
            </a:pPr>
            <a:r>
              <a:rPr lang="en-US" sz="1600" smtClean="0">
                <a:solidFill>
                  <a:srgbClr val="404040"/>
                </a:solidFill>
              </a:rPr>
              <a:t>Dr. Ginger Lang/</a:t>
            </a:r>
            <a:r>
              <a:rPr lang="en-US" sz="1600" b="1" smtClean="0">
                <a:solidFill>
                  <a:srgbClr val="404040"/>
                </a:solidFill>
              </a:rPr>
              <a:t>Psychologist Member </a:t>
            </a:r>
          </a:p>
          <a:p>
            <a:pPr>
              <a:lnSpc>
                <a:spcPct val="80000"/>
              </a:lnSpc>
            </a:pPr>
            <a:r>
              <a:rPr lang="en-US" sz="1600" smtClean="0">
                <a:solidFill>
                  <a:srgbClr val="404040"/>
                </a:solidFill>
              </a:rPr>
              <a:t>Tammy</a:t>
            </a:r>
            <a:r>
              <a:rPr lang="en-US" sz="1600" b="1" smtClean="0">
                <a:solidFill>
                  <a:srgbClr val="404040"/>
                </a:solidFill>
              </a:rPr>
              <a:t> </a:t>
            </a:r>
            <a:r>
              <a:rPr lang="en-US" sz="1600" smtClean="0">
                <a:solidFill>
                  <a:srgbClr val="404040"/>
                </a:solidFill>
              </a:rPr>
              <a:t>Maney/</a:t>
            </a:r>
            <a:r>
              <a:rPr lang="en-US" sz="1600" b="1" smtClean="0">
                <a:solidFill>
                  <a:srgbClr val="404040"/>
                </a:solidFill>
              </a:rPr>
              <a:t>Registered Nurse Member </a:t>
            </a:r>
            <a:endParaRPr lang="en-US" sz="1600" smtClean="0"/>
          </a:p>
          <a:p>
            <a:pPr>
              <a:lnSpc>
                <a:spcPct val="80000"/>
              </a:lnSpc>
            </a:pPr>
            <a:r>
              <a:rPr lang="en-US" sz="1600" smtClean="0">
                <a:solidFill>
                  <a:srgbClr val="404040"/>
                </a:solidFill>
              </a:rPr>
              <a:t>Dr. David McCracken/</a:t>
            </a:r>
            <a:r>
              <a:rPr lang="en-US" sz="1600" b="1" smtClean="0">
                <a:solidFill>
                  <a:srgbClr val="404040"/>
                </a:solidFill>
              </a:rPr>
              <a:t>Veterinarian</a:t>
            </a:r>
            <a:r>
              <a:rPr lang="en-US" sz="1600" smtClean="0">
                <a:solidFill>
                  <a:srgbClr val="404040"/>
                </a:solidFill>
              </a:rPr>
              <a:t> </a:t>
            </a:r>
            <a:endParaRPr lang="en-US" sz="1600" b="1" smtClean="0">
              <a:solidFill>
                <a:srgbClr val="404040"/>
              </a:solidFill>
            </a:endParaRPr>
          </a:p>
          <a:p>
            <a:pPr>
              <a:lnSpc>
                <a:spcPct val="80000"/>
              </a:lnSpc>
            </a:pPr>
            <a:r>
              <a:rPr lang="en-US" sz="1600" smtClean="0">
                <a:solidFill>
                  <a:srgbClr val="404040"/>
                </a:solidFill>
              </a:rPr>
              <a:t>Judy Price-Brookshire</a:t>
            </a:r>
            <a:r>
              <a:rPr lang="en-US" sz="1600" b="1" smtClean="0">
                <a:solidFill>
                  <a:srgbClr val="404040"/>
                </a:solidFill>
              </a:rPr>
              <a:t>/Consumer Public Member</a:t>
            </a:r>
          </a:p>
          <a:p>
            <a:pPr>
              <a:lnSpc>
                <a:spcPct val="80000"/>
              </a:lnSpc>
            </a:pPr>
            <a:r>
              <a:rPr lang="en-US" sz="1600" smtClean="0">
                <a:solidFill>
                  <a:srgbClr val="404040"/>
                </a:solidFill>
              </a:rPr>
              <a:t>Brandon Rogers</a:t>
            </a:r>
            <a:r>
              <a:rPr lang="en-US" sz="1600" b="1" smtClean="0">
                <a:solidFill>
                  <a:srgbClr val="404040"/>
                </a:solidFill>
              </a:rPr>
              <a:t>/County</a:t>
            </a:r>
            <a:r>
              <a:rPr lang="en-US" sz="1600" smtClean="0">
                <a:solidFill>
                  <a:srgbClr val="404040"/>
                </a:solidFill>
              </a:rPr>
              <a:t> </a:t>
            </a:r>
            <a:r>
              <a:rPr lang="en-US" sz="1600" b="1" smtClean="0">
                <a:solidFill>
                  <a:srgbClr val="404040"/>
                </a:solidFill>
              </a:rPr>
              <a:t>Commissioner</a:t>
            </a:r>
          </a:p>
          <a:p>
            <a:pPr>
              <a:lnSpc>
                <a:spcPct val="80000"/>
              </a:lnSpc>
            </a:pPr>
            <a:r>
              <a:rPr lang="en-US" sz="1600" smtClean="0">
                <a:solidFill>
                  <a:srgbClr val="404040"/>
                </a:solidFill>
              </a:rPr>
              <a:t>Dan</a:t>
            </a:r>
            <a:r>
              <a:rPr lang="en-US" sz="1600" b="1" smtClean="0">
                <a:solidFill>
                  <a:srgbClr val="404040"/>
                </a:solidFill>
              </a:rPr>
              <a:t> </a:t>
            </a:r>
            <a:r>
              <a:rPr lang="en-US" sz="1600" smtClean="0">
                <a:solidFill>
                  <a:srgbClr val="404040"/>
                </a:solidFill>
              </a:rPr>
              <a:t>Schultz</a:t>
            </a:r>
            <a:r>
              <a:rPr lang="en-US" sz="1600" b="1" smtClean="0">
                <a:solidFill>
                  <a:srgbClr val="404040"/>
                </a:solidFill>
              </a:rPr>
              <a:t>/Social Worker Member </a:t>
            </a:r>
          </a:p>
          <a:p>
            <a:pPr>
              <a:lnSpc>
                <a:spcPct val="80000"/>
              </a:lnSpc>
            </a:pPr>
            <a:r>
              <a:rPr lang="en-US" sz="1600" smtClean="0">
                <a:solidFill>
                  <a:srgbClr val="404040"/>
                </a:solidFill>
              </a:rPr>
              <a:t>John</a:t>
            </a:r>
            <a:r>
              <a:rPr lang="en-US" sz="1600" b="1" smtClean="0">
                <a:solidFill>
                  <a:srgbClr val="404040"/>
                </a:solidFill>
              </a:rPr>
              <a:t> </a:t>
            </a:r>
            <a:r>
              <a:rPr lang="en-US" sz="1600" smtClean="0">
                <a:solidFill>
                  <a:srgbClr val="404040"/>
                </a:solidFill>
              </a:rPr>
              <a:t>Stoeckel</a:t>
            </a:r>
            <a:r>
              <a:rPr lang="en-US" sz="1600" b="1" smtClean="0">
                <a:solidFill>
                  <a:srgbClr val="404040"/>
                </a:solidFill>
              </a:rPr>
              <a:t>/Public Member </a:t>
            </a:r>
          </a:p>
          <a:p>
            <a:pPr>
              <a:lnSpc>
                <a:spcPct val="80000"/>
              </a:lnSpc>
            </a:pPr>
            <a:r>
              <a:rPr lang="en-US" sz="1600" smtClean="0">
                <a:solidFill>
                  <a:srgbClr val="404040"/>
                </a:solidFill>
              </a:rPr>
              <a:t>Martha Teater</a:t>
            </a:r>
            <a:r>
              <a:rPr lang="en-US" sz="1600" b="1" smtClean="0">
                <a:solidFill>
                  <a:srgbClr val="404040"/>
                </a:solidFill>
              </a:rPr>
              <a:t>/Consumer, Public Member</a:t>
            </a:r>
          </a:p>
          <a:p>
            <a:pPr>
              <a:lnSpc>
                <a:spcPct val="80000"/>
              </a:lnSpc>
            </a:pPr>
            <a:r>
              <a:rPr lang="en-US" sz="1600" smtClean="0">
                <a:solidFill>
                  <a:srgbClr val="404040"/>
                </a:solidFill>
              </a:rPr>
              <a:t>Paul M. </a:t>
            </a:r>
            <a:r>
              <a:rPr lang="en-US" sz="1600" smtClean="0"/>
              <a:t>Turner, Jr.</a:t>
            </a:r>
            <a:r>
              <a:rPr lang="en-US" sz="1600" b="1" smtClean="0"/>
              <a:t>/Chairman, Public Member</a:t>
            </a:r>
          </a:p>
        </p:txBody>
      </p:sp>
      <p:sp>
        <p:nvSpPr>
          <p:cNvPr id="18435"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18436" name="Picture 7" descr="county_seal3a1"/>
          <p:cNvPicPr>
            <a:picLocks noChangeAspect="1" noChangeArrowheads="1"/>
          </p:cNvPicPr>
          <p:nvPr/>
        </p:nvPicPr>
        <p:blipFill>
          <a:blip r:embed="rId2"/>
          <a:srcRect/>
          <a:stretch>
            <a:fillRect/>
          </a:stretch>
        </p:blipFill>
        <p:spPr bwMode="auto">
          <a:xfrm>
            <a:off x="533400" y="381000"/>
            <a:ext cx="1371600" cy="135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p:cNvSpPr>
          <p:nvPr>
            <p:ph type="title"/>
          </p:nvPr>
        </p:nvSpPr>
        <p:spPr>
          <a:xfrm>
            <a:off x="990600" y="1828800"/>
            <a:ext cx="7024688" cy="1143000"/>
          </a:xfrm>
        </p:spPr>
        <p:txBody>
          <a:bodyPr/>
          <a:lstStyle/>
          <a:p>
            <a:r>
              <a:rPr lang="en-US" sz="3600" smtClean="0"/>
              <a:t>Public Health Services Division Leadership Team</a:t>
            </a:r>
          </a:p>
        </p:txBody>
      </p:sp>
      <p:sp>
        <p:nvSpPr>
          <p:cNvPr id="19458" name="Rectangle 3"/>
          <p:cNvSpPr>
            <a:spLocks noGrp="1"/>
          </p:cNvSpPr>
          <p:nvPr>
            <p:ph type="body" idx="1"/>
          </p:nvPr>
        </p:nvSpPr>
        <p:spPr>
          <a:xfrm>
            <a:off x="533400" y="3505200"/>
            <a:ext cx="8077200" cy="3733800"/>
          </a:xfrm>
        </p:spPr>
        <p:txBody>
          <a:bodyPr/>
          <a:lstStyle/>
          <a:p>
            <a:pPr>
              <a:lnSpc>
                <a:spcPct val="90000"/>
              </a:lnSpc>
            </a:pPr>
            <a:r>
              <a:rPr lang="en-US" sz="1800" smtClean="0">
                <a:solidFill>
                  <a:schemeClr val="tx1"/>
                </a:solidFill>
              </a:rPr>
              <a:t>Garron </a:t>
            </a:r>
            <a:r>
              <a:rPr lang="en-US" sz="1800" b="1" smtClean="0">
                <a:solidFill>
                  <a:schemeClr val="tx1"/>
                </a:solidFill>
              </a:rPr>
              <a:t>Bradish</a:t>
            </a:r>
            <a:r>
              <a:rPr lang="en-US" sz="1800" smtClean="0">
                <a:solidFill>
                  <a:schemeClr val="tx1"/>
                </a:solidFill>
              </a:rPr>
              <a:t>            </a:t>
            </a:r>
            <a:r>
              <a:rPr lang="en-US" sz="1800" i="1" smtClean="0">
                <a:solidFill>
                  <a:schemeClr val="tx1"/>
                </a:solidFill>
              </a:rPr>
              <a:t>Environmental Health Supervisor</a:t>
            </a:r>
            <a:endParaRPr lang="en-US" sz="1800" smtClean="0">
              <a:solidFill>
                <a:schemeClr val="tx1"/>
              </a:solidFill>
            </a:endParaRPr>
          </a:p>
          <a:p>
            <a:pPr>
              <a:lnSpc>
                <a:spcPct val="90000"/>
              </a:lnSpc>
            </a:pPr>
            <a:r>
              <a:rPr lang="en-US" sz="1800" smtClean="0">
                <a:solidFill>
                  <a:schemeClr val="tx1"/>
                </a:solidFill>
              </a:rPr>
              <a:t>Lisa</a:t>
            </a:r>
            <a:r>
              <a:rPr lang="en-US" sz="1800" b="1" smtClean="0">
                <a:solidFill>
                  <a:schemeClr val="tx1"/>
                </a:solidFill>
              </a:rPr>
              <a:t> Davis</a:t>
            </a:r>
            <a:r>
              <a:rPr lang="en-US" sz="1800" smtClean="0">
                <a:solidFill>
                  <a:schemeClr val="tx1"/>
                </a:solidFill>
              </a:rPr>
              <a:t>	              </a:t>
            </a:r>
            <a:r>
              <a:rPr lang="en-US" sz="1800" i="1" smtClean="0">
                <a:solidFill>
                  <a:schemeClr val="tx1"/>
                </a:solidFill>
              </a:rPr>
              <a:t>Director of Nursing </a:t>
            </a:r>
          </a:p>
          <a:p>
            <a:pPr>
              <a:lnSpc>
                <a:spcPct val="90000"/>
              </a:lnSpc>
            </a:pPr>
            <a:r>
              <a:rPr lang="en-US" sz="1800" i="1" smtClean="0">
                <a:solidFill>
                  <a:schemeClr val="tx1"/>
                </a:solidFill>
              </a:rPr>
              <a:t>Megan </a:t>
            </a:r>
            <a:r>
              <a:rPr lang="en-US" sz="1800" b="1" i="1" smtClean="0">
                <a:solidFill>
                  <a:schemeClr val="tx1"/>
                </a:solidFill>
              </a:rPr>
              <a:t>Hauser</a:t>
            </a:r>
            <a:r>
              <a:rPr lang="en-US" sz="1800" i="1" smtClean="0">
                <a:solidFill>
                  <a:schemeClr val="tx1"/>
                </a:solidFill>
              </a:rPr>
              <a:t>            Healthy Haywood Coordinator</a:t>
            </a:r>
          </a:p>
          <a:p>
            <a:pPr>
              <a:lnSpc>
                <a:spcPct val="90000"/>
              </a:lnSpc>
            </a:pPr>
            <a:r>
              <a:rPr lang="en-US" sz="1800" smtClean="0">
                <a:solidFill>
                  <a:schemeClr val="tx1"/>
                </a:solidFill>
              </a:rPr>
              <a:t>Wilma </a:t>
            </a:r>
            <a:r>
              <a:rPr lang="en-US" sz="1800" b="1" smtClean="0">
                <a:solidFill>
                  <a:schemeClr val="tx1"/>
                </a:solidFill>
              </a:rPr>
              <a:t>Henson             </a:t>
            </a:r>
            <a:r>
              <a:rPr lang="en-US" sz="1800" i="1" smtClean="0">
                <a:solidFill>
                  <a:schemeClr val="tx1"/>
                </a:solidFill>
              </a:rPr>
              <a:t>Management Support Supervisor</a:t>
            </a:r>
          </a:p>
          <a:p>
            <a:pPr>
              <a:lnSpc>
                <a:spcPct val="90000"/>
              </a:lnSpc>
            </a:pPr>
            <a:r>
              <a:rPr lang="en-US" sz="1800" i="1" smtClean="0">
                <a:solidFill>
                  <a:schemeClr val="tx1"/>
                </a:solidFill>
              </a:rPr>
              <a:t>Vicki </a:t>
            </a:r>
            <a:r>
              <a:rPr lang="en-US" sz="1800" b="1" i="1" smtClean="0">
                <a:solidFill>
                  <a:schemeClr val="tx1"/>
                </a:solidFill>
              </a:rPr>
              <a:t>James</a:t>
            </a:r>
            <a:r>
              <a:rPr lang="en-US" sz="1800" i="1" smtClean="0">
                <a:solidFill>
                  <a:schemeClr val="tx1"/>
                </a:solidFill>
              </a:rPr>
              <a:t>                 Clinical Nursing Supervisor </a:t>
            </a:r>
          </a:p>
          <a:p>
            <a:pPr>
              <a:lnSpc>
                <a:spcPct val="90000"/>
              </a:lnSpc>
            </a:pPr>
            <a:r>
              <a:rPr lang="en-US" sz="1800" smtClean="0">
                <a:solidFill>
                  <a:schemeClr val="tx1"/>
                </a:solidFill>
              </a:rPr>
              <a:t>Patrick </a:t>
            </a:r>
            <a:r>
              <a:rPr lang="en-US" sz="1800" b="1" smtClean="0">
                <a:solidFill>
                  <a:schemeClr val="tx1"/>
                </a:solidFill>
              </a:rPr>
              <a:t>Johnson	</a:t>
            </a:r>
            <a:r>
              <a:rPr lang="en-US" sz="1800" smtClean="0">
                <a:solidFill>
                  <a:schemeClr val="tx1"/>
                </a:solidFill>
              </a:rPr>
              <a:t>Public H</a:t>
            </a:r>
            <a:r>
              <a:rPr lang="en-US" sz="1800" i="1" smtClean="0">
                <a:solidFill>
                  <a:schemeClr val="tx1"/>
                </a:solidFill>
              </a:rPr>
              <a:t>ealth Services Director</a:t>
            </a:r>
          </a:p>
          <a:p>
            <a:pPr>
              <a:lnSpc>
                <a:spcPct val="90000"/>
              </a:lnSpc>
            </a:pPr>
            <a:r>
              <a:rPr lang="en-US" sz="1800" smtClean="0">
                <a:solidFill>
                  <a:schemeClr val="tx1"/>
                </a:solidFill>
              </a:rPr>
              <a:t>Danielle </a:t>
            </a:r>
            <a:r>
              <a:rPr lang="en-US" sz="1800" b="1" smtClean="0">
                <a:solidFill>
                  <a:schemeClr val="tx1"/>
                </a:solidFill>
              </a:rPr>
              <a:t>Miller</a:t>
            </a:r>
            <a:r>
              <a:rPr lang="en-US" sz="1800" smtClean="0">
                <a:solidFill>
                  <a:schemeClr val="tx1"/>
                </a:solidFill>
              </a:rPr>
              <a:t>	</a:t>
            </a:r>
            <a:r>
              <a:rPr lang="en-US" sz="1800" i="1" smtClean="0">
                <a:solidFill>
                  <a:schemeClr val="tx1"/>
                </a:solidFill>
              </a:rPr>
              <a:t>Nutrition/WIC Director</a:t>
            </a:r>
          </a:p>
          <a:p>
            <a:pPr>
              <a:lnSpc>
                <a:spcPct val="90000"/>
              </a:lnSpc>
            </a:pPr>
            <a:r>
              <a:rPr lang="en-US" sz="1800" i="1" smtClean="0">
                <a:solidFill>
                  <a:schemeClr val="tx1"/>
                </a:solidFill>
              </a:rPr>
              <a:t>Tammy </a:t>
            </a:r>
            <a:r>
              <a:rPr lang="en-US" sz="1800" b="1" i="1" smtClean="0">
                <a:solidFill>
                  <a:schemeClr val="tx1"/>
                </a:solidFill>
              </a:rPr>
              <a:t>Quinn</a:t>
            </a:r>
            <a:r>
              <a:rPr lang="en-US" sz="1800" i="1" smtClean="0">
                <a:solidFill>
                  <a:schemeClr val="tx1"/>
                </a:solidFill>
              </a:rPr>
              <a:t>	School Nursing Supervisor </a:t>
            </a:r>
          </a:p>
          <a:p>
            <a:pPr>
              <a:lnSpc>
                <a:spcPct val="90000"/>
              </a:lnSpc>
            </a:pPr>
            <a:r>
              <a:rPr lang="en-US" sz="1800" i="1" smtClean="0">
                <a:solidFill>
                  <a:schemeClr val="tx1"/>
                </a:solidFill>
              </a:rPr>
              <a:t>Anita </a:t>
            </a:r>
            <a:r>
              <a:rPr lang="en-US" sz="1800" b="1" i="1" smtClean="0">
                <a:solidFill>
                  <a:schemeClr val="tx1"/>
                </a:solidFill>
              </a:rPr>
              <a:t>Wilkins</a:t>
            </a:r>
            <a:r>
              <a:rPr lang="en-US" sz="1800" i="1" smtClean="0">
                <a:solidFill>
                  <a:schemeClr val="tx1"/>
                </a:solidFill>
              </a:rPr>
              <a:t>                Preparedness Coordinator/Health Educator</a:t>
            </a:r>
            <a:r>
              <a:rPr lang="en-US" sz="2000" i="1" smtClean="0">
                <a:solidFill>
                  <a:schemeClr val="tx1"/>
                </a:solidFill>
              </a:rPr>
              <a:t> </a:t>
            </a:r>
          </a:p>
        </p:txBody>
      </p:sp>
      <p:sp>
        <p:nvSpPr>
          <p:cNvPr id="19459"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19460" name="Picture 7" descr="county_seal3a1"/>
          <p:cNvPicPr>
            <a:picLocks noChangeAspect="1" noChangeArrowheads="1"/>
          </p:cNvPicPr>
          <p:nvPr/>
        </p:nvPicPr>
        <p:blipFill>
          <a:blip r:embed="rId2"/>
          <a:srcRect/>
          <a:stretch>
            <a:fillRect/>
          </a:stretch>
        </p:blipFill>
        <p:spPr bwMode="auto">
          <a:xfrm>
            <a:off x="533400" y="381000"/>
            <a:ext cx="1219200" cy="120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TextBox 4"/>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20482" name="Text Placeholder 3"/>
          <p:cNvSpPr>
            <a:spLocks/>
          </p:cNvSpPr>
          <p:nvPr/>
        </p:nvSpPr>
        <p:spPr bwMode="auto">
          <a:xfrm>
            <a:off x="4648200" y="990600"/>
            <a:ext cx="3505200" cy="6400800"/>
          </a:xfrm>
          <a:prstGeom prst="rect">
            <a:avLst/>
          </a:prstGeom>
          <a:noFill/>
          <a:ln w="9525">
            <a:noFill/>
            <a:miter lim="800000"/>
            <a:headEnd/>
            <a:tailEnd/>
          </a:ln>
        </p:spPr>
        <p:txBody>
          <a:bodyPr/>
          <a:lstStyle/>
          <a:p>
            <a:pPr eaLnBrk="0" hangingPunct="0">
              <a:spcBef>
                <a:spcPct val="20000"/>
              </a:spcBef>
              <a:buClr>
                <a:schemeClr val="accent1"/>
              </a:buClr>
              <a:buSzPct val="76000"/>
              <a:buFont typeface="Wingdings 2" pitchFamily="18" charset="2"/>
              <a:buChar char=""/>
            </a:pPr>
            <a:r>
              <a:rPr lang="en-US" sz="1600">
                <a:latin typeface="Century Gothic" pitchFamily="34" charset="0"/>
              </a:rPr>
              <a:t>Adult Health</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Care Coordination for Children</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Child Health</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Communicable Disease Control </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Dental Clinic</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Emergency Preparedness</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Environmental Health</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Family Planning</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General Clinic</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Health Education &amp; Promotion</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Healthy Haywood</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Laboratory</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Pregnancy Care Management</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School Health </a:t>
            </a:r>
          </a:p>
          <a:p>
            <a:pPr eaLnBrk="0" hangingPunct="0">
              <a:spcBef>
                <a:spcPct val="20000"/>
              </a:spcBef>
              <a:buClr>
                <a:schemeClr val="accent1"/>
              </a:buClr>
              <a:buSzPct val="76000"/>
              <a:buFont typeface="Wingdings 2" pitchFamily="18" charset="2"/>
              <a:buChar char=""/>
            </a:pPr>
            <a:r>
              <a:rPr lang="en-US" sz="1600">
                <a:latin typeface="Century Gothic" pitchFamily="34" charset="0"/>
              </a:rPr>
              <a:t>WIC Nutrition Program</a:t>
            </a:r>
          </a:p>
          <a:p>
            <a:pPr eaLnBrk="0" hangingPunct="0">
              <a:spcBef>
                <a:spcPct val="20000"/>
              </a:spcBef>
              <a:buClr>
                <a:schemeClr val="accent1"/>
              </a:buClr>
              <a:buSzPct val="76000"/>
              <a:buFont typeface="Wingdings 2" pitchFamily="18" charset="2"/>
              <a:buNone/>
            </a:pPr>
            <a:endParaRPr lang="en-US" sz="1600">
              <a:latin typeface="Century Gothic" pitchFamily="34" charset="0"/>
            </a:endParaRPr>
          </a:p>
          <a:p>
            <a:pPr eaLnBrk="0" hangingPunct="0">
              <a:spcBef>
                <a:spcPct val="20000"/>
              </a:spcBef>
              <a:buClr>
                <a:schemeClr val="accent1"/>
              </a:buClr>
              <a:buSzPct val="76000"/>
              <a:buFont typeface="Wingdings 2" pitchFamily="18" charset="2"/>
              <a:buChar char=""/>
            </a:pPr>
            <a:endParaRPr lang="en-US" sz="1400">
              <a:latin typeface="Century Gothic" pitchFamily="34" charset="0"/>
            </a:endParaRPr>
          </a:p>
          <a:p>
            <a:pPr eaLnBrk="0" hangingPunct="0">
              <a:buClr>
                <a:schemeClr val="accent1"/>
              </a:buClr>
              <a:buSzPct val="76000"/>
              <a:buFont typeface="Wingdings 2" pitchFamily="18" charset="2"/>
              <a:buNone/>
            </a:pPr>
            <a:endParaRPr lang="en-US" sz="1400">
              <a:solidFill>
                <a:schemeClr val="accent1"/>
              </a:solidFill>
              <a:latin typeface="Century Gothic" pitchFamily="34" charset="0"/>
            </a:endParaRPr>
          </a:p>
          <a:p>
            <a:pPr eaLnBrk="0" hangingPunct="0">
              <a:spcBef>
                <a:spcPct val="20000"/>
              </a:spcBef>
              <a:buClr>
                <a:schemeClr val="accent1"/>
              </a:buClr>
              <a:buSzPct val="76000"/>
              <a:buFont typeface="Wingdings 2" pitchFamily="18" charset="2"/>
              <a:buNone/>
            </a:pPr>
            <a:endParaRPr lang="en-US">
              <a:solidFill>
                <a:schemeClr val="bg1"/>
              </a:solidFill>
              <a:latin typeface="Century Gothic" pitchFamily="34" charset="0"/>
            </a:endParaRPr>
          </a:p>
        </p:txBody>
      </p:sp>
      <p:sp>
        <p:nvSpPr>
          <p:cNvPr id="20483" name="Text Box 8"/>
          <p:cNvSpPr txBox="1">
            <a:spLocks noChangeArrowheads="1"/>
          </p:cNvSpPr>
          <p:nvPr/>
        </p:nvSpPr>
        <p:spPr bwMode="auto">
          <a:xfrm>
            <a:off x="838200" y="2133600"/>
            <a:ext cx="3429000" cy="2282825"/>
          </a:xfrm>
          <a:prstGeom prst="rect">
            <a:avLst/>
          </a:prstGeom>
          <a:noFill/>
          <a:ln w="9525">
            <a:noFill/>
            <a:miter lim="800000"/>
            <a:headEnd/>
            <a:tailEnd/>
          </a:ln>
        </p:spPr>
        <p:txBody>
          <a:bodyPr>
            <a:spAutoFit/>
          </a:bodyPr>
          <a:lstStyle/>
          <a:p>
            <a:pPr>
              <a:spcBef>
                <a:spcPct val="50000"/>
              </a:spcBef>
            </a:pPr>
            <a:r>
              <a:rPr lang="en-US" sz="2400">
                <a:latin typeface="Century Gothic" pitchFamily="34" charset="0"/>
              </a:rPr>
              <a:t>Services offered at the Haywood County Health and Human Services Agency, Public Health Services Division</a:t>
            </a:r>
          </a:p>
        </p:txBody>
      </p:sp>
      <p:pic>
        <p:nvPicPr>
          <p:cNvPr id="20484" name="Picture 7" descr="county_seal3a1"/>
          <p:cNvPicPr>
            <a:picLocks noChangeAspect="1" noChangeArrowheads="1"/>
          </p:cNvPicPr>
          <p:nvPr/>
        </p:nvPicPr>
        <p:blipFill>
          <a:blip r:embed="rId3"/>
          <a:srcRect/>
          <a:stretch>
            <a:fillRect/>
          </a:stretch>
        </p:blipFill>
        <p:spPr bwMode="auto">
          <a:xfrm>
            <a:off x="685800" y="457200"/>
            <a:ext cx="1371600" cy="1352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4"/>
          <p:cNvSpPr txBox="1">
            <a:spLocks noChangeArrowheads="1"/>
          </p:cNvSpPr>
          <p:nvPr/>
        </p:nvSpPr>
        <p:spPr bwMode="auto">
          <a:xfrm>
            <a:off x="457200" y="6019800"/>
            <a:ext cx="8153400" cy="457200"/>
          </a:xfrm>
          <a:prstGeom prst="rect">
            <a:avLst/>
          </a:prstGeom>
          <a:noFill/>
          <a:ln w="9525">
            <a:noFill/>
            <a:miter lim="800000"/>
            <a:headEnd/>
            <a:tailEnd/>
          </a:ln>
        </p:spPr>
        <p:txBody>
          <a:bodyPr>
            <a:spAutoFit/>
          </a:bodyPr>
          <a:lstStyle/>
          <a:p>
            <a:r>
              <a:rPr lang="en-US" sz="1200" b="1">
                <a:latin typeface="Century Gothic" pitchFamily="34" charset="0"/>
              </a:rPr>
              <a:t>Source: </a:t>
            </a:r>
            <a:r>
              <a:rPr lang="en-US" sz="1200" b="1"/>
              <a:t>  </a:t>
            </a:r>
            <a:r>
              <a:rPr lang="en-US" sz="1200">
                <a:hlinkClick r:id="rId3"/>
              </a:rPr>
              <a:t>http://www.healthyhaywood.com/about-us</a:t>
            </a:r>
            <a:endParaRPr lang="en-US" sz="1200"/>
          </a:p>
          <a:p>
            <a:r>
              <a:rPr lang="en-US" sz="1200"/>
              <a:t>These priorities were identified during the most recent Community Health Assessment.  </a:t>
            </a:r>
          </a:p>
        </p:txBody>
      </p:sp>
      <p:sp>
        <p:nvSpPr>
          <p:cNvPr id="22530" name="TextBox 5"/>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22531" name="Rectangle 7"/>
          <p:cNvSpPr>
            <a:spLocks noChangeArrowheads="1"/>
          </p:cNvSpPr>
          <p:nvPr/>
        </p:nvSpPr>
        <p:spPr bwMode="auto">
          <a:xfrm>
            <a:off x="1905000" y="838200"/>
            <a:ext cx="5257800" cy="1311275"/>
          </a:xfrm>
          <a:prstGeom prst="rect">
            <a:avLst/>
          </a:prstGeom>
          <a:noFill/>
          <a:ln w="9525">
            <a:noFill/>
            <a:miter lim="800000"/>
            <a:headEnd/>
            <a:tailEnd/>
          </a:ln>
        </p:spPr>
        <p:txBody>
          <a:bodyPr>
            <a:spAutoFit/>
          </a:bodyPr>
          <a:lstStyle/>
          <a:p>
            <a:pPr algn="ctr">
              <a:spcBef>
                <a:spcPct val="50000"/>
              </a:spcBef>
            </a:pPr>
            <a:r>
              <a:rPr lang="en-US" sz="3200"/>
              <a:t>Top 10 Health Priorities</a:t>
            </a:r>
          </a:p>
          <a:p>
            <a:pPr algn="ctr">
              <a:spcBef>
                <a:spcPct val="50000"/>
              </a:spcBef>
            </a:pPr>
            <a:r>
              <a:rPr lang="en-US" sz="3200"/>
              <a:t>2015-2018</a:t>
            </a:r>
          </a:p>
        </p:txBody>
      </p:sp>
      <p:sp>
        <p:nvSpPr>
          <p:cNvPr id="137223" name="Title 2"/>
          <p:cNvSpPr>
            <a:spLocks/>
          </p:cNvSpPr>
          <p:nvPr/>
        </p:nvSpPr>
        <p:spPr bwMode="auto">
          <a:xfrm>
            <a:off x="1676400" y="2362200"/>
            <a:ext cx="6248400" cy="3505200"/>
          </a:xfrm>
          <a:prstGeom prst="rect">
            <a:avLst/>
          </a:prstGeom>
          <a:noFill/>
          <a:ln w="9525">
            <a:noFill/>
            <a:miter lim="800000"/>
            <a:headEnd/>
            <a:tailEnd/>
          </a:ln>
        </p:spPr>
        <p:txBody>
          <a:bodyPr/>
          <a:lstStyle/>
          <a:p>
            <a:pPr marL="838200" indent="-838200">
              <a:spcBef>
                <a:spcPct val="20000"/>
              </a:spcBef>
              <a:buClr>
                <a:schemeClr val="accent1"/>
              </a:buClr>
              <a:buSzPct val="76000"/>
              <a:buFont typeface="Wingdings 2" pitchFamily="18" charset="2"/>
              <a:buNone/>
            </a:pPr>
            <a:r>
              <a:rPr lang="en-US" sz="1600">
                <a:solidFill>
                  <a:srgbClr val="0000FF"/>
                </a:solidFill>
                <a:latin typeface="Century Gothic" pitchFamily="34" charset="0"/>
              </a:rPr>
              <a:t>1.  Substance Abuse (alcohol/tobacco/other drugs)</a:t>
            </a:r>
          </a:p>
          <a:p>
            <a:pPr marL="838200" indent="-838200">
              <a:spcBef>
                <a:spcPct val="20000"/>
              </a:spcBef>
              <a:buClr>
                <a:schemeClr val="accent1"/>
              </a:buClr>
              <a:buSzPct val="76000"/>
              <a:buFont typeface="Wingdings 2" pitchFamily="18" charset="2"/>
              <a:buNone/>
            </a:pPr>
            <a:r>
              <a:rPr lang="en-US" sz="1600">
                <a:solidFill>
                  <a:srgbClr val="0000FF"/>
                </a:solidFill>
                <a:latin typeface="Century Gothic" pitchFamily="34" charset="0"/>
              </a:rPr>
              <a:t>2.  Mental Health</a:t>
            </a:r>
          </a:p>
          <a:p>
            <a:pPr marL="838200" indent="-838200">
              <a:spcBef>
                <a:spcPct val="20000"/>
              </a:spcBef>
              <a:buClr>
                <a:schemeClr val="accent1"/>
              </a:buClr>
              <a:buSzPct val="76000"/>
              <a:buFont typeface="Wingdings 2" pitchFamily="18" charset="2"/>
              <a:buNone/>
            </a:pPr>
            <a:r>
              <a:rPr lang="en-US" sz="1600">
                <a:solidFill>
                  <a:srgbClr val="0000FF"/>
                </a:solidFill>
                <a:latin typeface="Century Gothic" pitchFamily="34" charset="0"/>
              </a:rPr>
              <a:t>3.  Physical Activity and Nutrition </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4.  Chronic Disease</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5. Maternal and Infant Health</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6.  Sexually Transmitted Disease/ Unintended Pregnancy</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7.  Injury and Violence</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8.  Oral Health</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9.  Social Determinants of Health</a:t>
            </a:r>
          </a:p>
          <a:p>
            <a:pPr marL="838200" indent="-838200">
              <a:spcBef>
                <a:spcPct val="20000"/>
              </a:spcBef>
              <a:buClr>
                <a:schemeClr val="accent1"/>
              </a:buClr>
              <a:buSzPct val="76000"/>
              <a:buFont typeface="Wingdings 2" pitchFamily="18" charset="2"/>
              <a:buNone/>
            </a:pPr>
            <a:r>
              <a:rPr lang="en-US" sz="1600">
                <a:solidFill>
                  <a:schemeClr val="tx2"/>
                </a:solidFill>
                <a:latin typeface="Century Gothic" pitchFamily="34" charset="0"/>
              </a:rPr>
              <a:t>10. Infectious Diseases and Food Borne Illnesses </a:t>
            </a:r>
          </a:p>
        </p:txBody>
      </p:sp>
      <p:pic>
        <p:nvPicPr>
          <p:cNvPr id="22533" name="Picture 7" descr="county_seal3a1"/>
          <p:cNvPicPr>
            <a:picLocks noChangeAspect="1" noChangeArrowheads="1"/>
          </p:cNvPicPr>
          <p:nvPr/>
        </p:nvPicPr>
        <p:blipFill>
          <a:blip r:embed="rId4"/>
          <a:srcRect/>
          <a:stretch>
            <a:fillRect/>
          </a:stretch>
        </p:blipFill>
        <p:spPr bwMode="auto">
          <a:xfrm>
            <a:off x="609600" y="457200"/>
            <a:ext cx="1371600" cy="1352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37223">
                                            <p:txEl>
                                              <p:pRg st="0" end="0"/>
                                            </p:txEl>
                                          </p:spTgt>
                                        </p:tgtEl>
                                        <p:attrNameLst>
                                          <p:attrName>style.visibility</p:attrName>
                                        </p:attrNameLst>
                                      </p:cBhvr>
                                      <p:to>
                                        <p:strVal val="visible"/>
                                      </p:to>
                                    </p:set>
                                    <p:animEffect transition="in" filter="diamond(in)">
                                      <p:cBhvr>
                                        <p:cTn id="7" dur="2000"/>
                                        <p:tgtEl>
                                          <p:spTgt spid="137223">
                                            <p:txEl>
                                              <p:pRg st="0" end="0"/>
                                            </p:txEl>
                                          </p:spTgt>
                                        </p:tgtEl>
                                      </p:cBhvr>
                                    </p:animEffect>
                                  </p:childTnLst>
                                </p:cTn>
                              </p:par>
                              <p:par>
                                <p:cTn id="8" presetID="8" presetClass="entr" presetSubtype="16" fill="hold" nodeType="withEffect">
                                  <p:stCondLst>
                                    <p:cond delay="0"/>
                                  </p:stCondLst>
                                  <p:childTnLst>
                                    <p:set>
                                      <p:cBhvr>
                                        <p:cTn id="9" dur="1" fill="hold">
                                          <p:stCondLst>
                                            <p:cond delay="0"/>
                                          </p:stCondLst>
                                        </p:cTn>
                                        <p:tgtEl>
                                          <p:spTgt spid="137223">
                                            <p:txEl>
                                              <p:pRg st="1" end="1"/>
                                            </p:txEl>
                                          </p:spTgt>
                                        </p:tgtEl>
                                        <p:attrNameLst>
                                          <p:attrName>style.visibility</p:attrName>
                                        </p:attrNameLst>
                                      </p:cBhvr>
                                      <p:to>
                                        <p:strVal val="visible"/>
                                      </p:to>
                                    </p:set>
                                    <p:animEffect transition="in" filter="diamond(in)">
                                      <p:cBhvr>
                                        <p:cTn id="10" dur="2000"/>
                                        <p:tgtEl>
                                          <p:spTgt spid="137223">
                                            <p:txEl>
                                              <p:pRg st="1" end="1"/>
                                            </p:txEl>
                                          </p:spTgt>
                                        </p:tgtEl>
                                      </p:cBhvr>
                                    </p:animEffect>
                                  </p:childTnLst>
                                </p:cTn>
                              </p:par>
                              <p:par>
                                <p:cTn id="11" presetID="8" presetClass="entr" presetSubtype="16" fill="hold" nodeType="withEffect">
                                  <p:stCondLst>
                                    <p:cond delay="0"/>
                                  </p:stCondLst>
                                  <p:childTnLst>
                                    <p:set>
                                      <p:cBhvr>
                                        <p:cTn id="12" dur="1" fill="hold">
                                          <p:stCondLst>
                                            <p:cond delay="0"/>
                                          </p:stCondLst>
                                        </p:cTn>
                                        <p:tgtEl>
                                          <p:spTgt spid="137223">
                                            <p:txEl>
                                              <p:pRg st="2" end="2"/>
                                            </p:txEl>
                                          </p:spTgt>
                                        </p:tgtEl>
                                        <p:attrNameLst>
                                          <p:attrName>style.visibility</p:attrName>
                                        </p:attrNameLst>
                                      </p:cBhvr>
                                      <p:to>
                                        <p:strVal val="visible"/>
                                      </p:to>
                                    </p:set>
                                    <p:animEffect transition="in" filter="diamond(in)">
                                      <p:cBhvr>
                                        <p:cTn id="13" dur="2000"/>
                                        <p:tgtEl>
                                          <p:spTgt spid="137223">
                                            <p:txEl>
                                              <p:pRg st="2" end="2"/>
                                            </p:txEl>
                                          </p:spTgt>
                                        </p:tgtEl>
                                      </p:cBhvr>
                                    </p:animEffect>
                                  </p:childTnLst>
                                </p:cTn>
                              </p:par>
                              <p:par>
                                <p:cTn id="14" presetID="8" presetClass="entr" presetSubtype="16" fill="hold" nodeType="withEffect">
                                  <p:stCondLst>
                                    <p:cond delay="0"/>
                                  </p:stCondLst>
                                  <p:childTnLst>
                                    <p:set>
                                      <p:cBhvr>
                                        <p:cTn id="15" dur="1" fill="hold">
                                          <p:stCondLst>
                                            <p:cond delay="0"/>
                                          </p:stCondLst>
                                        </p:cTn>
                                        <p:tgtEl>
                                          <p:spTgt spid="137223">
                                            <p:txEl>
                                              <p:pRg st="3" end="3"/>
                                            </p:txEl>
                                          </p:spTgt>
                                        </p:tgtEl>
                                        <p:attrNameLst>
                                          <p:attrName>style.visibility</p:attrName>
                                        </p:attrNameLst>
                                      </p:cBhvr>
                                      <p:to>
                                        <p:strVal val="visible"/>
                                      </p:to>
                                    </p:set>
                                    <p:animEffect transition="in" filter="diamond(in)">
                                      <p:cBhvr>
                                        <p:cTn id="16" dur="2000"/>
                                        <p:tgtEl>
                                          <p:spTgt spid="137223">
                                            <p:txEl>
                                              <p:pRg st="3" end="3"/>
                                            </p:txEl>
                                          </p:spTgt>
                                        </p:tgtEl>
                                      </p:cBhvr>
                                    </p:animEffect>
                                  </p:childTnLst>
                                </p:cTn>
                              </p:par>
                              <p:par>
                                <p:cTn id="17" presetID="8" presetClass="entr" presetSubtype="16" fill="hold" nodeType="withEffect">
                                  <p:stCondLst>
                                    <p:cond delay="0"/>
                                  </p:stCondLst>
                                  <p:childTnLst>
                                    <p:set>
                                      <p:cBhvr>
                                        <p:cTn id="18" dur="1" fill="hold">
                                          <p:stCondLst>
                                            <p:cond delay="0"/>
                                          </p:stCondLst>
                                        </p:cTn>
                                        <p:tgtEl>
                                          <p:spTgt spid="137223">
                                            <p:txEl>
                                              <p:pRg st="4" end="4"/>
                                            </p:txEl>
                                          </p:spTgt>
                                        </p:tgtEl>
                                        <p:attrNameLst>
                                          <p:attrName>style.visibility</p:attrName>
                                        </p:attrNameLst>
                                      </p:cBhvr>
                                      <p:to>
                                        <p:strVal val="visible"/>
                                      </p:to>
                                    </p:set>
                                    <p:animEffect transition="in" filter="diamond(in)">
                                      <p:cBhvr>
                                        <p:cTn id="19" dur="2000"/>
                                        <p:tgtEl>
                                          <p:spTgt spid="137223">
                                            <p:txEl>
                                              <p:pRg st="4" end="4"/>
                                            </p:txEl>
                                          </p:spTgt>
                                        </p:tgtEl>
                                      </p:cBhvr>
                                    </p:animEffect>
                                  </p:childTnLst>
                                </p:cTn>
                              </p:par>
                              <p:par>
                                <p:cTn id="20" presetID="8" presetClass="entr" presetSubtype="16" fill="hold" nodeType="withEffect">
                                  <p:stCondLst>
                                    <p:cond delay="0"/>
                                  </p:stCondLst>
                                  <p:childTnLst>
                                    <p:set>
                                      <p:cBhvr>
                                        <p:cTn id="21" dur="1" fill="hold">
                                          <p:stCondLst>
                                            <p:cond delay="0"/>
                                          </p:stCondLst>
                                        </p:cTn>
                                        <p:tgtEl>
                                          <p:spTgt spid="137223">
                                            <p:txEl>
                                              <p:pRg st="5" end="5"/>
                                            </p:txEl>
                                          </p:spTgt>
                                        </p:tgtEl>
                                        <p:attrNameLst>
                                          <p:attrName>style.visibility</p:attrName>
                                        </p:attrNameLst>
                                      </p:cBhvr>
                                      <p:to>
                                        <p:strVal val="visible"/>
                                      </p:to>
                                    </p:set>
                                    <p:animEffect transition="in" filter="diamond(in)">
                                      <p:cBhvr>
                                        <p:cTn id="22" dur="2000"/>
                                        <p:tgtEl>
                                          <p:spTgt spid="137223">
                                            <p:txEl>
                                              <p:pRg st="5" end="5"/>
                                            </p:txEl>
                                          </p:spTgt>
                                        </p:tgtEl>
                                      </p:cBhvr>
                                    </p:animEffect>
                                  </p:childTnLst>
                                </p:cTn>
                              </p:par>
                              <p:par>
                                <p:cTn id="23" presetID="8" presetClass="entr" presetSubtype="16" fill="hold" nodeType="withEffect">
                                  <p:stCondLst>
                                    <p:cond delay="0"/>
                                  </p:stCondLst>
                                  <p:childTnLst>
                                    <p:set>
                                      <p:cBhvr>
                                        <p:cTn id="24" dur="1" fill="hold">
                                          <p:stCondLst>
                                            <p:cond delay="0"/>
                                          </p:stCondLst>
                                        </p:cTn>
                                        <p:tgtEl>
                                          <p:spTgt spid="137223">
                                            <p:txEl>
                                              <p:pRg st="6" end="6"/>
                                            </p:txEl>
                                          </p:spTgt>
                                        </p:tgtEl>
                                        <p:attrNameLst>
                                          <p:attrName>style.visibility</p:attrName>
                                        </p:attrNameLst>
                                      </p:cBhvr>
                                      <p:to>
                                        <p:strVal val="visible"/>
                                      </p:to>
                                    </p:set>
                                    <p:animEffect transition="in" filter="diamond(in)">
                                      <p:cBhvr>
                                        <p:cTn id="25" dur="2000"/>
                                        <p:tgtEl>
                                          <p:spTgt spid="137223">
                                            <p:txEl>
                                              <p:pRg st="6" end="6"/>
                                            </p:txEl>
                                          </p:spTgt>
                                        </p:tgtEl>
                                      </p:cBhvr>
                                    </p:animEffect>
                                  </p:childTnLst>
                                </p:cTn>
                              </p:par>
                              <p:par>
                                <p:cTn id="26" presetID="8" presetClass="entr" presetSubtype="16" fill="hold" nodeType="withEffect">
                                  <p:stCondLst>
                                    <p:cond delay="0"/>
                                  </p:stCondLst>
                                  <p:childTnLst>
                                    <p:set>
                                      <p:cBhvr>
                                        <p:cTn id="27" dur="1" fill="hold">
                                          <p:stCondLst>
                                            <p:cond delay="0"/>
                                          </p:stCondLst>
                                        </p:cTn>
                                        <p:tgtEl>
                                          <p:spTgt spid="137223">
                                            <p:txEl>
                                              <p:pRg st="7" end="7"/>
                                            </p:txEl>
                                          </p:spTgt>
                                        </p:tgtEl>
                                        <p:attrNameLst>
                                          <p:attrName>style.visibility</p:attrName>
                                        </p:attrNameLst>
                                      </p:cBhvr>
                                      <p:to>
                                        <p:strVal val="visible"/>
                                      </p:to>
                                    </p:set>
                                    <p:animEffect transition="in" filter="diamond(in)">
                                      <p:cBhvr>
                                        <p:cTn id="28" dur="2000"/>
                                        <p:tgtEl>
                                          <p:spTgt spid="137223">
                                            <p:txEl>
                                              <p:pRg st="7" end="7"/>
                                            </p:txEl>
                                          </p:spTgt>
                                        </p:tgtEl>
                                      </p:cBhvr>
                                    </p:animEffect>
                                  </p:childTnLst>
                                </p:cTn>
                              </p:par>
                              <p:par>
                                <p:cTn id="29" presetID="8" presetClass="entr" presetSubtype="16" fill="hold" nodeType="withEffect">
                                  <p:stCondLst>
                                    <p:cond delay="0"/>
                                  </p:stCondLst>
                                  <p:childTnLst>
                                    <p:set>
                                      <p:cBhvr>
                                        <p:cTn id="30" dur="1" fill="hold">
                                          <p:stCondLst>
                                            <p:cond delay="0"/>
                                          </p:stCondLst>
                                        </p:cTn>
                                        <p:tgtEl>
                                          <p:spTgt spid="137223">
                                            <p:txEl>
                                              <p:pRg st="8" end="8"/>
                                            </p:txEl>
                                          </p:spTgt>
                                        </p:tgtEl>
                                        <p:attrNameLst>
                                          <p:attrName>style.visibility</p:attrName>
                                        </p:attrNameLst>
                                      </p:cBhvr>
                                      <p:to>
                                        <p:strVal val="visible"/>
                                      </p:to>
                                    </p:set>
                                    <p:animEffect transition="in" filter="diamond(in)">
                                      <p:cBhvr>
                                        <p:cTn id="31" dur="2000"/>
                                        <p:tgtEl>
                                          <p:spTgt spid="137223">
                                            <p:txEl>
                                              <p:pRg st="8" end="8"/>
                                            </p:txEl>
                                          </p:spTgt>
                                        </p:tgtEl>
                                      </p:cBhvr>
                                    </p:animEffect>
                                  </p:childTnLst>
                                </p:cTn>
                              </p:par>
                              <p:par>
                                <p:cTn id="32" presetID="8" presetClass="entr" presetSubtype="16" fill="hold" nodeType="withEffect">
                                  <p:stCondLst>
                                    <p:cond delay="0"/>
                                  </p:stCondLst>
                                  <p:childTnLst>
                                    <p:set>
                                      <p:cBhvr>
                                        <p:cTn id="33" dur="1" fill="hold">
                                          <p:stCondLst>
                                            <p:cond delay="0"/>
                                          </p:stCondLst>
                                        </p:cTn>
                                        <p:tgtEl>
                                          <p:spTgt spid="137223">
                                            <p:txEl>
                                              <p:pRg st="9" end="9"/>
                                            </p:txEl>
                                          </p:spTgt>
                                        </p:tgtEl>
                                        <p:attrNameLst>
                                          <p:attrName>style.visibility</p:attrName>
                                        </p:attrNameLst>
                                      </p:cBhvr>
                                      <p:to>
                                        <p:strVal val="visible"/>
                                      </p:to>
                                    </p:set>
                                    <p:animEffect transition="in" filter="diamond(in)">
                                      <p:cBhvr>
                                        <p:cTn id="34" dur="2000"/>
                                        <p:tgtEl>
                                          <p:spTgt spid="13722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55"/>
          <p:cNvSpPr>
            <a:spLocks noGrp="1"/>
          </p:cNvSpPr>
          <p:nvPr>
            <p:ph type="title"/>
          </p:nvPr>
        </p:nvSpPr>
        <p:spPr>
          <a:xfrm>
            <a:off x="838200" y="1027113"/>
            <a:ext cx="7229475" cy="1143000"/>
          </a:xfrm>
        </p:spPr>
        <p:txBody>
          <a:bodyPr/>
          <a:lstStyle/>
          <a:p>
            <a:r>
              <a:rPr lang="en-US" sz="3600" smtClean="0"/>
              <a:t>Haywood County Census Data</a:t>
            </a:r>
          </a:p>
        </p:txBody>
      </p:sp>
      <p:graphicFrame>
        <p:nvGraphicFramePr>
          <p:cNvPr id="24632" name="Group 56"/>
          <p:cNvGraphicFramePr>
            <a:graphicFrameLocks noGrp="1"/>
          </p:cNvGraphicFramePr>
          <p:nvPr>
            <p:ph idx="1"/>
          </p:nvPr>
        </p:nvGraphicFramePr>
        <p:xfrm>
          <a:off x="1042988" y="2324100"/>
          <a:ext cx="5738812" cy="3508375"/>
        </p:xfrm>
        <a:graphic>
          <a:graphicData uri="http://schemas.openxmlformats.org/drawingml/2006/table">
            <a:tbl>
              <a:tblPr/>
              <a:tblGrid>
                <a:gridCol w="4702175"/>
                <a:gridCol w="1036637"/>
              </a:tblGrid>
              <a:tr h="3508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800" b="1" i="0" u="none" strike="noStrike" cap="none" normalizeH="0" baseline="0" smtClean="0">
                          <a:ln>
                            <a:noFill/>
                          </a:ln>
                          <a:solidFill>
                            <a:srgbClr val="000000"/>
                          </a:solidFill>
                          <a:effectLst/>
                          <a:latin typeface="Arial" charset="0"/>
                          <a:cs typeface="Times New Roman" pitchFamily="18" charset="0"/>
                        </a:rPr>
                        <a:t>People QuickFacts</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E0ECFB"/>
                    </a:solidFill>
                  </a:tcPr>
                </a:tc>
                <a:tc>
                  <a:txBody>
                    <a:bodyPr/>
                    <a:lstStyle/>
                    <a:p>
                      <a:pPr marL="0" marR="0" lvl="0" indent="0" algn="ctr" defTabSz="914400" rtl="0" eaLnBrk="0" fontAlgn="base" latinLnBrk="0" hangingPunct="0">
                        <a:lnSpc>
                          <a:spcPct val="115000"/>
                        </a:lnSpc>
                        <a:spcBef>
                          <a:spcPct val="0"/>
                        </a:spcBef>
                        <a:spcAft>
                          <a:spcPct val="0"/>
                        </a:spcAft>
                        <a:buClr>
                          <a:schemeClr val="accent1"/>
                        </a:buClr>
                        <a:buSzPct val="76000"/>
                        <a:buFontTx/>
                        <a:buNone/>
                        <a:tabLst/>
                      </a:pPr>
                      <a:r>
                        <a:rPr kumimoji="0" lang="en-US" sz="800" b="1" i="0" u="none" strike="noStrike" cap="none" normalizeH="0" baseline="0" smtClean="0">
                          <a:ln>
                            <a:noFill/>
                          </a:ln>
                          <a:solidFill>
                            <a:srgbClr val="000000"/>
                          </a:solidFill>
                          <a:effectLst/>
                          <a:latin typeface="Arial" charset="0"/>
                          <a:cs typeface="Times New Roman" pitchFamily="18" charset="0"/>
                        </a:rPr>
                        <a:t>Haywood County</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E0ECFB"/>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Population, July 2015 estimate </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59,868</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Population, percent change, April 1, 2010 to July 1, 2015  </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1.4%</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Population, 2010, April 1</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59,036</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09550">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Persons under 5 years,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4.5%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Persons under 18 years,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18.4</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09550">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Persons 65 years and over, percent, 2015 </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24%</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09550">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Female persons,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51.8%</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White alone,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96.3%</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Black or African American alone,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1.3%</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09550">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American Indian and Alaska Native alone, percent, 2015  </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0.6%</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Asian alone, percent, 2015  </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0.5%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09550">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Native Hawaiian and Other Pacific Islander, percent, 2015 </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Z</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Two or More Races,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1.2%</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r h="209550">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Hispanic or Latino,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3.7%</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DDDDDD"/>
                    </a:solidFill>
                  </a:tcPr>
                </a:tc>
              </a:tr>
              <a:tr h="211138">
                <a:tc>
                  <a:txBody>
                    <a:bodyPr/>
                    <a:lstStyle/>
                    <a:p>
                      <a:pPr marL="0" marR="0" lvl="0" indent="0" algn="l"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White alone, not Hispanic or Latino, percent, 2015</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c>
                  <a:txBody>
                    <a:bodyPr/>
                    <a:lstStyle/>
                    <a:p>
                      <a:pPr marL="0" marR="0" lvl="0" indent="0" algn="r" defTabSz="914400" rtl="0" eaLnBrk="0" fontAlgn="base" latinLnBrk="0" hangingPunct="0">
                        <a:lnSpc>
                          <a:spcPct val="115000"/>
                        </a:lnSpc>
                        <a:spcBef>
                          <a:spcPct val="0"/>
                        </a:spcBef>
                        <a:spcAft>
                          <a:spcPct val="0"/>
                        </a:spcAft>
                        <a:buClr>
                          <a:schemeClr val="accent1"/>
                        </a:buClr>
                        <a:buSzPct val="76000"/>
                        <a:buFontTx/>
                        <a:buNone/>
                        <a:tabLst/>
                      </a:pPr>
                      <a:r>
                        <a:rPr kumimoji="0" lang="en-US" sz="900" b="0" i="0" u="none" strike="noStrike" cap="none" normalizeH="0" baseline="0" smtClean="0">
                          <a:ln>
                            <a:noFill/>
                          </a:ln>
                          <a:solidFill>
                            <a:srgbClr val="000000"/>
                          </a:solidFill>
                          <a:effectLst/>
                          <a:latin typeface="Arial" charset="0"/>
                          <a:cs typeface="Times New Roman" pitchFamily="18" charset="0"/>
                        </a:rPr>
                        <a:t>93%</a:t>
                      </a:r>
                      <a:endParaRPr kumimoji="0" lang="en-US" sz="900" b="0" i="0" u="none" strike="noStrike" cap="none" normalizeH="0" baseline="0" smtClean="0">
                        <a:ln>
                          <a:noFill/>
                        </a:ln>
                        <a:solidFill>
                          <a:schemeClr val="tx2"/>
                        </a:solidFill>
                        <a:effectLst/>
                        <a:latin typeface="Century Gothic" pitchFamily="34" charset="0"/>
                        <a:ea typeface="Calibri" pitchFamily="34" charset="0"/>
                        <a:cs typeface="Times New Roman" pitchFamily="18" charset="0"/>
                      </a:endParaRPr>
                    </a:p>
                  </a:txBody>
                  <a:tcPr marL="20955" marR="20955" marT="20955" marB="20955" horzOverflow="overflow">
                    <a:lnL>
                      <a:noFill/>
                    </a:lnL>
                    <a:lnR>
                      <a:noFill/>
                    </a:lnR>
                    <a:lnT>
                      <a:noFill/>
                    </a:lnT>
                    <a:lnB>
                      <a:noFill/>
                    </a:lnB>
                    <a:lnTlToBr>
                      <a:noFill/>
                    </a:lnTlToBr>
                    <a:lnBlToTr>
                      <a:noFill/>
                    </a:lnBlToTr>
                    <a:solidFill>
                      <a:srgbClr val="FFFFFF"/>
                    </a:solidFill>
                  </a:tcPr>
                </a:tc>
              </a:tr>
            </a:tbl>
          </a:graphicData>
        </a:graphic>
      </p:graphicFrame>
      <p:sp>
        <p:nvSpPr>
          <p:cNvPr id="24612" name="Rectangle 57"/>
          <p:cNvSpPr>
            <a:spLocks noChangeArrowheads="1"/>
          </p:cNvSpPr>
          <p:nvPr/>
        </p:nvSpPr>
        <p:spPr bwMode="auto">
          <a:xfrm>
            <a:off x="533400" y="5943600"/>
            <a:ext cx="8077200" cy="457200"/>
          </a:xfrm>
          <a:prstGeom prst="rect">
            <a:avLst/>
          </a:prstGeom>
          <a:noFill/>
          <a:ln w="9525">
            <a:noFill/>
            <a:miter lim="800000"/>
            <a:headEnd/>
            <a:tailEnd/>
          </a:ln>
        </p:spPr>
        <p:txBody>
          <a:bodyPr>
            <a:spAutoFit/>
          </a:bodyPr>
          <a:lstStyle/>
          <a:p>
            <a:r>
              <a:rPr lang="en-US" sz="1200"/>
              <a:t>Source: http://www.census.gov/quickfacts/table/PST045215/37087</a:t>
            </a:r>
          </a:p>
          <a:p>
            <a:r>
              <a:rPr lang="en-US" sz="1200"/>
              <a:t>Note: Z indicates value greater than zero but less than half unit of measure shown.  </a:t>
            </a:r>
          </a:p>
        </p:txBody>
      </p:sp>
      <p:sp>
        <p:nvSpPr>
          <p:cNvPr id="24613"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24614" name="Picture 7" descr="county_seal3a1"/>
          <p:cNvPicPr>
            <a:picLocks noChangeAspect="1" noChangeArrowheads="1"/>
          </p:cNvPicPr>
          <p:nvPr/>
        </p:nvPicPr>
        <p:blipFill>
          <a:blip r:embed="rId2"/>
          <a:srcRect/>
          <a:stretch>
            <a:fillRect/>
          </a:stretch>
        </p:blipFill>
        <p:spPr bwMode="auto">
          <a:xfrm>
            <a:off x="685800" y="381000"/>
            <a:ext cx="1143000" cy="1128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idx="4294967295"/>
          </p:nvPr>
        </p:nvSpPr>
        <p:spPr>
          <a:xfrm>
            <a:off x="1295400" y="1371600"/>
            <a:ext cx="7024688" cy="1143000"/>
          </a:xfrm>
        </p:spPr>
        <p:txBody>
          <a:bodyPr anchor="ctr"/>
          <a:lstStyle/>
          <a:p>
            <a:pPr eaLnBrk="1" hangingPunct="1"/>
            <a:r>
              <a:rPr lang="en-US" sz="3600" smtClean="0"/>
              <a:t/>
            </a:r>
            <a:br>
              <a:rPr lang="en-US" sz="3600" smtClean="0"/>
            </a:br>
            <a:r>
              <a:rPr lang="en-US" sz="3600" smtClean="0"/>
              <a:t>10 Leading Causes of Death</a:t>
            </a:r>
            <a:br>
              <a:rPr lang="en-US" sz="3600" smtClean="0"/>
            </a:br>
            <a:r>
              <a:rPr lang="en-US" sz="3600" b="1" smtClean="0"/>
              <a:t>Mortality </a:t>
            </a:r>
            <a:br>
              <a:rPr lang="en-US" sz="3600" b="1" smtClean="0"/>
            </a:br>
            <a:endParaRPr lang="en-US" sz="3600" b="1" smtClean="0"/>
          </a:p>
        </p:txBody>
      </p:sp>
      <p:graphicFrame>
        <p:nvGraphicFramePr>
          <p:cNvPr id="27794" name="Group 146"/>
          <p:cNvGraphicFramePr>
            <a:graphicFrameLocks noGrp="1"/>
          </p:cNvGraphicFramePr>
          <p:nvPr/>
        </p:nvGraphicFramePr>
        <p:xfrm>
          <a:off x="1905000" y="2590800"/>
          <a:ext cx="5365750" cy="3505200"/>
        </p:xfrm>
        <a:graphic>
          <a:graphicData uri="http://schemas.openxmlformats.org/drawingml/2006/table">
            <a:tbl>
              <a:tblPr/>
              <a:tblGrid>
                <a:gridCol w="2679700"/>
                <a:gridCol w="671513"/>
                <a:gridCol w="673100"/>
                <a:gridCol w="669925"/>
                <a:gridCol w="671512"/>
              </a:tblGrid>
              <a:tr h="420688">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2"/>
                          </a:solidFill>
                          <a:effectLst/>
                          <a:latin typeface="Arial" charset="0"/>
                          <a:ea typeface="Calibri" pitchFamily="34" charset="0"/>
                          <a:cs typeface="Times New Roman" pitchFamily="18" charset="0"/>
                        </a:rPr>
                        <a:t>Leading Cause of Death</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Haywood County</a:t>
                      </a:r>
                      <a:endParaRPr kumimoji="0" lang="en-US" sz="14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NC</a:t>
                      </a:r>
                      <a:endParaRPr kumimoji="0" lang="en-US" sz="14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41910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Rank</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Rank</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2"/>
                          </a:solidFill>
                          <a:effectLst/>
                          <a:latin typeface="Century Gothic" pitchFamily="34" charset="0"/>
                          <a:cs typeface="Arial" charset="0"/>
                        </a:rPr>
                        <a:t>2015 (most recent) </a:t>
                      </a:r>
                      <a:endParaRPr kumimoji="0" lang="en-US" sz="1000" b="1" i="1"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Heart Disease </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1</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26.1</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2</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20.7</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Cancer </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2</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20.2</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1</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21.7</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92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Chronic Lower Respiratory Diseases</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3</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rPr>
                        <a:t>6.8</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3</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5.9</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508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Cerebrovascular Disease </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4</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rPr>
                        <a:t>5.0</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4</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5.6</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447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All Other Unintentional Injuries </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5</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rPr>
                        <a:t>4.2</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6</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3.9</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5655" name="TextBox 4"/>
          <p:cNvSpPr txBox="1">
            <a:spLocks noChangeArrowheads="1"/>
          </p:cNvSpPr>
          <p:nvPr/>
        </p:nvSpPr>
        <p:spPr bwMode="auto">
          <a:xfrm>
            <a:off x="609600" y="6248400"/>
            <a:ext cx="8305800" cy="244475"/>
          </a:xfrm>
          <a:prstGeom prst="rect">
            <a:avLst/>
          </a:prstGeom>
          <a:noFill/>
          <a:ln w="9525">
            <a:noFill/>
            <a:miter lim="800000"/>
            <a:headEnd/>
            <a:tailEnd/>
          </a:ln>
        </p:spPr>
        <p:txBody>
          <a:bodyPr>
            <a:spAutoFit/>
          </a:bodyPr>
          <a:lstStyle/>
          <a:p>
            <a:r>
              <a:rPr lang="en-US" sz="1000">
                <a:latin typeface="Century Gothic" pitchFamily="34" charset="0"/>
              </a:rPr>
              <a:t>Note:  Accidental drug overdose is included in "All Other Unintentional Injuries’’</a:t>
            </a:r>
          </a:p>
        </p:txBody>
      </p:sp>
      <p:sp>
        <p:nvSpPr>
          <p:cNvPr id="25656" name="Rectangle 74"/>
          <p:cNvSpPr>
            <a:spLocks noChangeArrowheads="1"/>
          </p:cNvSpPr>
          <p:nvPr/>
        </p:nvSpPr>
        <p:spPr bwMode="auto">
          <a:xfrm>
            <a:off x="609600" y="6096000"/>
            <a:ext cx="7620000" cy="274638"/>
          </a:xfrm>
          <a:prstGeom prst="rect">
            <a:avLst/>
          </a:prstGeom>
          <a:noFill/>
          <a:ln w="9525">
            <a:noFill/>
            <a:miter lim="800000"/>
            <a:headEnd/>
            <a:tailEnd/>
          </a:ln>
        </p:spPr>
        <p:txBody>
          <a:bodyPr>
            <a:spAutoFit/>
          </a:bodyPr>
          <a:lstStyle/>
          <a:p>
            <a:r>
              <a:rPr lang="en-US" sz="1200"/>
              <a:t>Source: http://www.schs.state.nc.us/interactive/query/lcd/lcd.cfm</a:t>
            </a:r>
          </a:p>
        </p:txBody>
      </p:sp>
      <p:sp>
        <p:nvSpPr>
          <p:cNvPr id="25657"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25658" name="Picture 7" descr="county_seal3a1"/>
          <p:cNvPicPr>
            <a:picLocks noChangeAspect="1" noChangeArrowheads="1"/>
          </p:cNvPicPr>
          <p:nvPr/>
        </p:nvPicPr>
        <p:blipFill>
          <a:blip r:embed="rId3"/>
          <a:srcRect/>
          <a:stretch>
            <a:fillRect/>
          </a:stretch>
        </p:blipFill>
        <p:spPr bwMode="auto">
          <a:xfrm>
            <a:off x="609600" y="381000"/>
            <a:ext cx="990600" cy="976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96"/>
          <p:cNvSpPr>
            <a:spLocks noGrp="1"/>
          </p:cNvSpPr>
          <p:nvPr>
            <p:ph type="title" idx="4294967295"/>
          </p:nvPr>
        </p:nvSpPr>
        <p:spPr>
          <a:xfrm>
            <a:off x="1219200" y="1371600"/>
            <a:ext cx="7024688" cy="1143000"/>
          </a:xfrm>
        </p:spPr>
        <p:txBody>
          <a:bodyPr anchor="ctr"/>
          <a:lstStyle/>
          <a:p>
            <a:r>
              <a:rPr lang="en-US" sz="3600" smtClean="0"/>
              <a:t>10 Leading Causes of Death</a:t>
            </a:r>
            <a:br>
              <a:rPr lang="en-US" sz="3600" smtClean="0"/>
            </a:br>
            <a:r>
              <a:rPr lang="en-US" sz="3600" b="1" smtClean="0"/>
              <a:t>Mortality</a:t>
            </a:r>
          </a:p>
        </p:txBody>
      </p:sp>
      <p:graphicFrame>
        <p:nvGraphicFramePr>
          <p:cNvPr id="27708" name="Group 60"/>
          <p:cNvGraphicFramePr>
            <a:graphicFrameLocks noGrp="1"/>
          </p:cNvGraphicFramePr>
          <p:nvPr>
            <p:ph idx="4294967295"/>
          </p:nvPr>
        </p:nvGraphicFramePr>
        <p:xfrm>
          <a:off x="2286000" y="2590800"/>
          <a:ext cx="4576763" cy="3352800"/>
        </p:xfrm>
        <a:graphic>
          <a:graphicData uri="http://schemas.openxmlformats.org/drawingml/2006/table">
            <a:tbl>
              <a:tblPr/>
              <a:tblGrid>
                <a:gridCol w="2284413"/>
                <a:gridCol w="573087"/>
                <a:gridCol w="574675"/>
                <a:gridCol w="571500"/>
                <a:gridCol w="573088"/>
              </a:tblGrid>
              <a:tr h="793750">
                <a:tc row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chemeClr val="tx2"/>
                          </a:solidFill>
                          <a:effectLst/>
                          <a:latin typeface="Arial" charset="0"/>
                          <a:ea typeface="Calibri" pitchFamily="34" charset="0"/>
                          <a:cs typeface="Times New Roman" pitchFamily="18" charset="0"/>
                        </a:rPr>
                        <a:t>Leading Cause of Death</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Haywood County</a:t>
                      </a:r>
                      <a:endParaRPr kumimoji="0" lang="en-US" sz="14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NC</a:t>
                      </a:r>
                      <a:endParaRPr kumimoji="0" lang="en-US" sz="14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en-US"/>
                    </a:p>
                  </a:txBody>
                  <a:tcPr/>
                </a:tc>
              </a:tr>
              <a:tr h="33655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Rank</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Arial" charset="0"/>
                          <a:ea typeface="Calibri" pitchFamily="34" charset="0"/>
                          <a:cs typeface="Times New Roman" pitchFamily="18" charset="0"/>
                        </a:rPr>
                        <a:t>Rank</a:t>
                      </a:r>
                      <a:endParaRPr kumimoji="0" lang="en-US" sz="13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chemeClr val="tx2"/>
                          </a:solidFill>
                          <a:effectLst/>
                          <a:latin typeface="Segoe UI" pitchFamily="34" charset="0"/>
                          <a:ea typeface="Calibri" pitchFamily="34" charset="0"/>
                          <a:cs typeface="Times New Roman" pitchFamily="18" charset="0"/>
                        </a:rPr>
                        <a:t>%</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333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1" u="none" strike="noStrike" cap="none" normalizeH="0" baseline="0" smtClean="0">
                          <a:ln>
                            <a:noFill/>
                          </a:ln>
                          <a:solidFill>
                            <a:schemeClr val="tx2"/>
                          </a:solidFill>
                          <a:effectLst/>
                          <a:latin typeface="Century Gothic" pitchFamily="34" charset="0"/>
                          <a:cs typeface="Arial" charset="0"/>
                        </a:rPr>
                        <a:t>2015 (most recent) </a:t>
                      </a:r>
                      <a:endParaRPr kumimoji="0" lang="en-US" sz="1000" b="1" i="1"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chemeClr val="tx2"/>
                        </a:solidFill>
                        <a:effectLst/>
                        <a:latin typeface="Arial"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Influenza and Pneumonia </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6</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3.3</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8</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2.4</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Alzheimer’s Disease</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7</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3.2</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5</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4.3</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rPr>
                        <a:t>Nephritis, nephrotic syndrome and nephrosis</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8</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rPr>
                        <a:t>3.0</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9</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2.0</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Pneumonitis*</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9</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rPr>
                        <a:t>1.8</a:t>
                      </a: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N/A</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N/A</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7782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0000FF"/>
                          </a:solidFill>
                          <a:effectLst/>
                          <a:latin typeface="Arial" charset="0"/>
                          <a:ea typeface="Calibri" pitchFamily="34" charset="0"/>
                          <a:cs typeface="Times New Roman" pitchFamily="18" charset="0"/>
                        </a:rPr>
                        <a:t>Diabetes Mellitus </a:t>
                      </a:r>
                      <a:endParaRPr kumimoji="0" lang="en-US" sz="14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10</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smtClean="0">
                          <a:ln>
                            <a:noFill/>
                          </a:ln>
                          <a:solidFill>
                            <a:srgbClr val="0000FF"/>
                          </a:solidFill>
                          <a:effectLst/>
                          <a:latin typeface="Arial" charset="0"/>
                          <a:ea typeface="Calibri" pitchFamily="34" charset="0"/>
                          <a:cs typeface="Times New Roman" pitchFamily="18" charset="0"/>
                        </a:rPr>
                        <a:t>1.7</a:t>
                      </a:r>
                      <a:endParaRPr kumimoji="0" lang="en-US" sz="1900" b="1" i="0" u="none" strike="noStrike" cap="none" normalizeH="0" baseline="0" smtClean="0">
                        <a:ln>
                          <a:noFill/>
                        </a:ln>
                        <a:solidFill>
                          <a:srgbClr val="0000FF"/>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7</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smtClean="0">
                          <a:ln>
                            <a:noFill/>
                          </a:ln>
                          <a:solidFill>
                            <a:schemeClr val="tx2"/>
                          </a:solidFill>
                          <a:effectLst/>
                          <a:latin typeface="Arial" charset="0"/>
                          <a:ea typeface="Calibri" pitchFamily="34" charset="0"/>
                          <a:cs typeface="Times New Roman" pitchFamily="18" charset="0"/>
                        </a:rPr>
                        <a:t>3.1</a:t>
                      </a:r>
                      <a:endParaRPr kumimoji="0" lang="en-US" sz="1900" b="0" i="0" u="none" strike="noStrike" cap="none" normalizeH="0" baseline="0" smtClean="0">
                        <a:ln>
                          <a:noFill/>
                        </a:ln>
                        <a:solidFill>
                          <a:schemeClr val="tx2"/>
                        </a:solidFill>
                        <a:effectLst/>
                        <a:latin typeface="Segoe UI" pitchFamily="34" charset="0"/>
                        <a:ea typeface="Calibri" pitchFamily="34" charset="0"/>
                        <a:cs typeface="Times New Roman" pitchFamily="18" charset="0"/>
                      </a:endParaRPr>
                    </a:p>
                  </a:txBody>
                  <a:tcPr marL="101448" marR="101448"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7703" name="Rectangle 73"/>
          <p:cNvSpPr>
            <a:spLocks noChangeArrowheads="1"/>
          </p:cNvSpPr>
          <p:nvPr/>
        </p:nvSpPr>
        <p:spPr bwMode="auto">
          <a:xfrm>
            <a:off x="609600" y="5943600"/>
            <a:ext cx="7696200" cy="701675"/>
          </a:xfrm>
          <a:prstGeom prst="rect">
            <a:avLst/>
          </a:prstGeom>
          <a:noFill/>
          <a:ln w="9525">
            <a:noFill/>
            <a:miter lim="800000"/>
            <a:headEnd/>
            <a:tailEnd/>
          </a:ln>
        </p:spPr>
        <p:txBody>
          <a:bodyPr>
            <a:spAutoFit/>
          </a:bodyPr>
          <a:lstStyle/>
          <a:p>
            <a:r>
              <a:rPr lang="en-US" sz="1200" b="1"/>
              <a:t>Source:</a:t>
            </a:r>
            <a:r>
              <a:rPr lang="en-US"/>
              <a:t> </a:t>
            </a:r>
            <a:r>
              <a:rPr lang="en-US" sz="1200">
                <a:hlinkClick r:id="rId2"/>
              </a:rPr>
              <a:t>http://www.schs.state.nc.us/interactive/query/lcd/lcd.cfm</a:t>
            </a:r>
            <a:endParaRPr lang="en-US" sz="1200"/>
          </a:p>
          <a:p>
            <a:r>
              <a:rPr lang="en-US" sz="1200"/>
              <a:t>*Pneumonitis did not rank as one of the top 10 causes of death for NC.  </a:t>
            </a:r>
          </a:p>
          <a:p>
            <a:endParaRPr lang="en-US" sz="1000">
              <a:latin typeface="Century Gothic" pitchFamily="34" charset="0"/>
            </a:endParaRPr>
          </a:p>
        </p:txBody>
      </p:sp>
      <p:sp>
        <p:nvSpPr>
          <p:cNvPr id="27704"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27705" name="Picture 7" descr="county_seal3a1"/>
          <p:cNvPicPr>
            <a:picLocks noChangeAspect="1" noChangeArrowheads="1"/>
          </p:cNvPicPr>
          <p:nvPr/>
        </p:nvPicPr>
        <p:blipFill>
          <a:blip r:embed="rId3"/>
          <a:srcRect/>
          <a:stretch>
            <a:fillRect/>
          </a:stretch>
        </p:blipFill>
        <p:spPr bwMode="auto">
          <a:xfrm>
            <a:off x="533400" y="381000"/>
            <a:ext cx="990600" cy="976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762000" y="1066800"/>
            <a:ext cx="7772400" cy="1143000"/>
          </a:xfrm>
        </p:spPr>
        <p:txBody>
          <a:bodyPr/>
          <a:lstStyle/>
          <a:p>
            <a:pPr eaLnBrk="1" hangingPunct="1"/>
            <a:r>
              <a:rPr lang="en-US" sz="3600" smtClean="0"/>
              <a:t>Communicable Disease Report</a:t>
            </a:r>
          </a:p>
        </p:txBody>
      </p:sp>
      <p:sp>
        <p:nvSpPr>
          <p:cNvPr id="28674" name="TextBox 5"/>
          <p:cNvSpPr txBox="1">
            <a:spLocks noChangeArrowheads="1"/>
          </p:cNvSpPr>
          <p:nvPr/>
        </p:nvSpPr>
        <p:spPr bwMode="auto">
          <a:xfrm>
            <a:off x="457200" y="6019800"/>
            <a:ext cx="8153400" cy="457200"/>
          </a:xfrm>
          <a:prstGeom prst="rect">
            <a:avLst/>
          </a:prstGeom>
          <a:noFill/>
          <a:ln w="9525">
            <a:noFill/>
            <a:miter lim="800000"/>
            <a:headEnd/>
            <a:tailEnd/>
          </a:ln>
        </p:spPr>
        <p:txBody>
          <a:bodyPr>
            <a:spAutoFit/>
          </a:bodyPr>
          <a:lstStyle/>
          <a:p>
            <a:r>
              <a:rPr lang="en-US" sz="1200" b="1"/>
              <a:t>Source:</a:t>
            </a:r>
            <a:r>
              <a:rPr lang="en-US" sz="1200"/>
              <a:t>  Haywood County Health and Human Services Agency, Communicable Disease Program, </a:t>
            </a:r>
          </a:p>
          <a:p>
            <a:r>
              <a:rPr lang="en-US" sz="1200"/>
              <a:t>January-December 2016</a:t>
            </a:r>
          </a:p>
        </p:txBody>
      </p:sp>
      <p:sp>
        <p:nvSpPr>
          <p:cNvPr id="28675" name="TextBox 6"/>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28676" name="Text Box 6"/>
          <p:cNvSpPr txBox="1">
            <a:spLocks noChangeArrowheads="1"/>
          </p:cNvSpPr>
          <p:nvPr/>
        </p:nvSpPr>
        <p:spPr bwMode="auto">
          <a:xfrm>
            <a:off x="1143000" y="3048000"/>
            <a:ext cx="5943600" cy="366713"/>
          </a:xfrm>
          <a:prstGeom prst="rect">
            <a:avLst/>
          </a:prstGeom>
          <a:noFill/>
          <a:ln w="9525">
            <a:noFill/>
            <a:miter lim="800000"/>
            <a:headEnd/>
            <a:tailEnd/>
          </a:ln>
        </p:spPr>
        <p:txBody>
          <a:bodyPr>
            <a:spAutoFit/>
          </a:bodyPr>
          <a:lstStyle/>
          <a:p>
            <a:pPr>
              <a:spcBef>
                <a:spcPct val="50000"/>
              </a:spcBef>
            </a:pPr>
            <a:endParaRPr lang="en-US"/>
          </a:p>
        </p:txBody>
      </p:sp>
      <p:sp>
        <p:nvSpPr>
          <p:cNvPr id="28677" name="Text Box 7"/>
          <p:cNvSpPr txBox="1">
            <a:spLocks noChangeArrowheads="1"/>
          </p:cNvSpPr>
          <p:nvPr/>
        </p:nvSpPr>
        <p:spPr bwMode="auto">
          <a:xfrm>
            <a:off x="533400" y="2438400"/>
            <a:ext cx="3733800" cy="4295775"/>
          </a:xfrm>
          <a:prstGeom prst="rect">
            <a:avLst/>
          </a:prstGeom>
          <a:noFill/>
          <a:ln w="9525">
            <a:noFill/>
            <a:miter lim="800000"/>
            <a:headEnd/>
            <a:tailEnd/>
          </a:ln>
        </p:spPr>
        <p:txBody>
          <a:bodyPr>
            <a:spAutoFit/>
          </a:bodyPr>
          <a:lstStyle/>
          <a:p>
            <a:r>
              <a:rPr lang="en-US" sz="1200" b="1">
                <a:latin typeface="Century Gothic" pitchFamily="34" charset="0"/>
              </a:rPr>
              <a:t>ANIMAL BITES: 142 	</a:t>
            </a:r>
          </a:p>
          <a:p>
            <a:r>
              <a:rPr lang="en-US" sz="1200" b="1">
                <a:latin typeface="Century Gothic" pitchFamily="34" charset="0"/>
              </a:rPr>
              <a:t>	               		  </a:t>
            </a:r>
          </a:p>
          <a:p>
            <a:r>
              <a:rPr lang="en-US" sz="1200" b="1">
                <a:latin typeface="Century Gothic" pitchFamily="34" charset="0"/>
              </a:rPr>
              <a:t>AIDS: 0					  </a:t>
            </a:r>
          </a:p>
          <a:p>
            <a:r>
              <a:rPr lang="en-US" sz="1200" b="1">
                <a:latin typeface="Century Gothic" pitchFamily="34" charset="0"/>
              </a:rPr>
              <a:t>CAMPYLOBACTER INFECTION: 35 		  </a:t>
            </a:r>
          </a:p>
          <a:p>
            <a:r>
              <a:rPr lang="en-US" sz="1200" b="1">
                <a:latin typeface="Century Gothic" pitchFamily="34" charset="0"/>
              </a:rPr>
              <a:t>CHLAMYDIA - Lab confirmed: 135 	          		  </a:t>
            </a:r>
            <a:endParaRPr lang="en-US" sz="1200" b="1" i="1" u="sng">
              <a:latin typeface="Century Gothic" pitchFamily="34" charset="0"/>
            </a:endParaRPr>
          </a:p>
          <a:p>
            <a:r>
              <a:rPr lang="en-US" sz="1200" b="1">
                <a:latin typeface="Century Gothic" pitchFamily="34" charset="0"/>
              </a:rPr>
              <a:t>ENCEPHALITIS (LaCross Encephalitis): 1</a:t>
            </a:r>
          </a:p>
          <a:p>
            <a:endParaRPr lang="en-US" sz="1200" b="1">
              <a:latin typeface="Century Gothic" pitchFamily="34" charset="0"/>
            </a:endParaRPr>
          </a:p>
          <a:p>
            <a:r>
              <a:rPr lang="en-US" sz="1200" b="1"/>
              <a:t>GONORRHEA: 12 				  </a:t>
            </a:r>
          </a:p>
          <a:p>
            <a:r>
              <a:rPr lang="en-US" sz="1200" b="1"/>
              <a:t>HEMOPHILUS INFLUENZAE, Invasive disease: 1 </a:t>
            </a:r>
          </a:p>
          <a:p>
            <a:endParaRPr lang="en-US" sz="1200" b="1"/>
          </a:p>
          <a:p>
            <a:r>
              <a:rPr lang="en-US" sz="1200" b="1"/>
              <a:t>HEPATITIS B, ACUTE: 5</a:t>
            </a:r>
          </a:p>
          <a:p>
            <a:endParaRPr lang="en-US" sz="1200" b="1"/>
          </a:p>
          <a:p>
            <a:r>
              <a:rPr lang="en-US" sz="1200" b="1"/>
              <a:t>HEPATITIS C, ACUTE: 6</a:t>
            </a:r>
          </a:p>
          <a:p>
            <a:r>
              <a:rPr lang="en-US" sz="1600" b="1">
                <a:latin typeface="Century Gothic" pitchFamily="34" charset="0"/>
              </a:rPr>
              <a:t>	</a:t>
            </a:r>
          </a:p>
          <a:p>
            <a:r>
              <a:rPr lang="en-US" sz="1600" b="1">
                <a:latin typeface="Century Gothic" pitchFamily="34" charset="0"/>
              </a:rPr>
              <a:t>	  </a:t>
            </a:r>
          </a:p>
          <a:p>
            <a:r>
              <a:rPr lang="it-IT" sz="1600" b="1">
                <a:latin typeface="Century Gothic" pitchFamily="34" charset="0"/>
              </a:rPr>
              <a:t>	</a:t>
            </a:r>
            <a:endParaRPr lang="en-US" sz="1600">
              <a:latin typeface="Century Gothic" pitchFamily="34" charset="0"/>
            </a:endParaRPr>
          </a:p>
          <a:p>
            <a:pPr>
              <a:spcBef>
                <a:spcPct val="50000"/>
              </a:spcBef>
            </a:pPr>
            <a:endParaRPr lang="en-US" sz="1600">
              <a:latin typeface="Century Gothic" pitchFamily="34" charset="0"/>
            </a:endParaRPr>
          </a:p>
        </p:txBody>
      </p:sp>
      <p:pic>
        <p:nvPicPr>
          <p:cNvPr id="28678" name="Picture 7" descr="county_seal3a1"/>
          <p:cNvPicPr>
            <a:picLocks noChangeAspect="1" noChangeArrowheads="1"/>
          </p:cNvPicPr>
          <p:nvPr/>
        </p:nvPicPr>
        <p:blipFill>
          <a:blip r:embed="rId3"/>
          <a:srcRect/>
          <a:stretch>
            <a:fillRect/>
          </a:stretch>
        </p:blipFill>
        <p:spPr bwMode="auto">
          <a:xfrm>
            <a:off x="685800" y="381000"/>
            <a:ext cx="1143000" cy="1127125"/>
          </a:xfrm>
          <a:prstGeom prst="rect">
            <a:avLst/>
          </a:prstGeom>
          <a:noFill/>
          <a:ln w="9525">
            <a:noFill/>
            <a:miter lim="800000"/>
            <a:headEnd/>
            <a:tailEnd/>
          </a:ln>
        </p:spPr>
      </p:pic>
      <p:sp>
        <p:nvSpPr>
          <p:cNvPr id="28679" name="Rectangle 10"/>
          <p:cNvSpPr>
            <a:spLocks noChangeArrowheads="1"/>
          </p:cNvSpPr>
          <p:nvPr/>
        </p:nvSpPr>
        <p:spPr bwMode="auto">
          <a:xfrm>
            <a:off x="4419600" y="2438400"/>
            <a:ext cx="4572000" cy="3560763"/>
          </a:xfrm>
          <a:prstGeom prst="rect">
            <a:avLst/>
          </a:prstGeom>
          <a:noFill/>
          <a:ln w="9525">
            <a:noFill/>
            <a:miter lim="800000"/>
            <a:headEnd/>
            <a:tailEnd/>
          </a:ln>
        </p:spPr>
        <p:txBody>
          <a:bodyPr>
            <a:spAutoFit/>
          </a:bodyPr>
          <a:lstStyle/>
          <a:p>
            <a:r>
              <a:rPr lang="en-US" sz="1200" b="1"/>
              <a:t>HIV INFECTION: 2 </a:t>
            </a:r>
          </a:p>
          <a:p>
            <a:endParaRPr lang="en-US" sz="1200" b="1"/>
          </a:p>
          <a:p>
            <a:r>
              <a:rPr lang="en-US" sz="1200" b="1"/>
              <a:t>LEGIONELLosis: 3</a:t>
            </a:r>
          </a:p>
          <a:p>
            <a:endParaRPr lang="en-US" sz="1200" b="1"/>
          </a:p>
          <a:p>
            <a:r>
              <a:rPr lang="en-US" sz="1200" b="1"/>
              <a:t>LYME DISEASE: 3 </a:t>
            </a:r>
          </a:p>
          <a:p>
            <a:endParaRPr lang="en-US" sz="1200" b="1"/>
          </a:p>
          <a:p>
            <a:r>
              <a:rPr lang="en-US" sz="1200" b="1"/>
              <a:t>NON-GONOCOCCAL URETHRITIS (NGU): 3</a:t>
            </a:r>
          </a:p>
          <a:p>
            <a:r>
              <a:rPr lang="en-US" sz="1200" b="1"/>
              <a:t>	  </a:t>
            </a:r>
          </a:p>
          <a:p>
            <a:r>
              <a:rPr lang="en-US" sz="1200" b="1"/>
              <a:t>PERTUSSIS (Whooping Cough) Lab-confirmed: 1</a:t>
            </a:r>
          </a:p>
          <a:p>
            <a:endParaRPr lang="en-US" sz="1200" b="1"/>
          </a:p>
          <a:p>
            <a:r>
              <a:rPr lang="en-US" sz="1200" b="1"/>
              <a:t>ROCKY MOUNTAIN SPOTTED FEVER: 2</a:t>
            </a:r>
          </a:p>
          <a:p>
            <a:endParaRPr lang="en-US" sz="1200" b="1"/>
          </a:p>
          <a:p>
            <a:r>
              <a:rPr lang="en-US" sz="1200" b="1"/>
              <a:t>SALMONELLOSIS: 5 	</a:t>
            </a:r>
          </a:p>
          <a:p>
            <a:r>
              <a:rPr lang="en-US" sz="1200" b="1"/>
              <a:t>			  </a:t>
            </a:r>
          </a:p>
          <a:p>
            <a:r>
              <a:rPr lang="en-US" sz="1200" b="1"/>
              <a:t>STREPTOCOCCAL INFECTION, Group A: 4 </a:t>
            </a:r>
          </a:p>
          <a:p>
            <a:endParaRPr lang="en-US" sz="1200" b="1"/>
          </a:p>
          <a:p>
            <a:r>
              <a:rPr lang="en-US" sz="1200" b="1"/>
              <a:t>SYPHILLIS: 10 </a:t>
            </a:r>
          </a:p>
          <a:p>
            <a:endParaRPr lang="en-US" sz="1200" b="1"/>
          </a:p>
          <a:p>
            <a:r>
              <a:rPr lang="en-US" sz="1200" b="1"/>
              <a:t>TUBERCULOSIS: 0</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p:cNvSpPr>
          <p:nvPr>
            <p:ph type="title"/>
          </p:nvPr>
        </p:nvSpPr>
        <p:spPr>
          <a:xfrm>
            <a:off x="1066800" y="1524000"/>
            <a:ext cx="7024688" cy="1143000"/>
          </a:xfrm>
        </p:spPr>
        <p:txBody>
          <a:bodyPr/>
          <a:lstStyle/>
          <a:p>
            <a:r>
              <a:rPr lang="en-US" sz="3600" smtClean="0"/>
              <a:t>Environmental Health: On-Site Waste Water Activity</a:t>
            </a:r>
          </a:p>
        </p:txBody>
      </p:sp>
      <p:sp>
        <p:nvSpPr>
          <p:cNvPr id="30722" name="Rectangle 3"/>
          <p:cNvSpPr>
            <a:spLocks noGrp="1"/>
          </p:cNvSpPr>
          <p:nvPr>
            <p:ph type="body" idx="1"/>
          </p:nvPr>
        </p:nvSpPr>
        <p:spPr>
          <a:xfrm>
            <a:off x="1066800" y="2590800"/>
            <a:ext cx="6777038" cy="3508375"/>
          </a:xfrm>
        </p:spPr>
        <p:txBody>
          <a:bodyPr/>
          <a:lstStyle/>
          <a:p>
            <a:endParaRPr lang="en-US" smtClean="0"/>
          </a:p>
          <a:p>
            <a:r>
              <a:rPr lang="en-US" smtClean="0"/>
              <a:t>Number of septic and well applications: 708</a:t>
            </a:r>
          </a:p>
          <a:p>
            <a:r>
              <a:rPr lang="en-US" smtClean="0"/>
              <a:t>Septic installation inspections: 235</a:t>
            </a:r>
          </a:p>
          <a:p>
            <a:r>
              <a:rPr lang="en-US" smtClean="0"/>
              <a:t>Sewage complaints investigated: 34</a:t>
            </a:r>
          </a:p>
          <a:p>
            <a:r>
              <a:rPr lang="en-US" smtClean="0"/>
              <a:t>Notice of Violations issued: 5</a:t>
            </a:r>
          </a:p>
          <a:p>
            <a:r>
              <a:rPr lang="en-US" smtClean="0"/>
              <a:t>Total number of septic permits issued: 453</a:t>
            </a:r>
          </a:p>
          <a:p>
            <a:r>
              <a:rPr lang="en-US" smtClean="0"/>
              <a:t>Septic operation permits issued: 212</a:t>
            </a:r>
          </a:p>
        </p:txBody>
      </p:sp>
      <p:sp>
        <p:nvSpPr>
          <p:cNvPr id="30723" name="Text Box 4"/>
          <p:cNvSpPr txBox="1">
            <a:spLocks noChangeArrowheads="1"/>
          </p:cNvSpPr>
          <p:nvPr/>
        </p:nvSpPr>
        <p:spPr bwMode="auto">
          <a:xfrm>
            <a:off x="609600" y="5943600"/>
            <a:ext cx="8001000" cy="457200"/>
          </a:xfrm>
          <a:prstGeom prst="rect">
            <a:avLst/>
          </a:prstGeom>
          <a:noFill/>
          <a:ln w="9525">
            <a:noFill/>
            <a:miter lim="800000"/>
            <a:headEnd/>
            <a:tailEnd/>
          </a:ln>
        </p:spPr>
        <p:txBody>
          <a:bodyPr>
            <a:spAutoFit/>
          </a:bodyPr>
          <a:lstStyle/>
          <a:p>
            <a:pPr>
              <a:spcBef>
                <a:spcPct val="50000"/>
              </a:spcBef>
            </a:pPr>
            <a:r>
              <a:rPr lang="en-US" sz="1200" b="1"/>
              <a:t>Source:</a:t>
            </a:r>
            <a:r>
              <a:rPr lang="en-US" sz="1200"/>
              <a:t> Haywood County Health and Human Services Agency, Environmental Health Program, January-December 2016</a:t>
            </a:r>
          </a:p>
        </p:txBody>
      </p:sp>
      <p:sp>
        <p:nvSpPr>
          <p:cNvPr id="30724" name="TextBox 3"/>
          <p:cNvSpPr txBox="1">
            <a:spLocks noChangeArrowheads="1"/>
          </p:cNvSpPr>
          <p:nvPr/>
        </p:nvSpPr>
        <p:spPr bwMode="auto">
          <a:xfrm>
            <a:off x="4648200" y="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30725" name="Picture 7" descr="county_seal3a1"/>
          <p:cNvPicPr>
            <a:picLocks noChangeAspect="1" noChangeArrowheads="1"/>
          </p:cNvPicPr>
          <p:nvPr/>
        </p:nvPicPr>
        <p:blipFill>
          <a:blip r:embed="rId2"/>
          <a:srcRect/>
          <a:stretch>
            <a:fillRect/>
          </a:stretch>
        </p:blipFill>
        <p:spPr bwMode="auto">
          <a:xfrm>
            <a:off x="533400" y="381000"/>
            <a:ext cx="1066800" cy="1052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p:cNvSpPr>
          <p:nvPr>
            <p:ph type="title"/>
          </p:nvPr>
        </p:nvSpPr>
        <p:spPr>
          <a:xfrm>
            <a:off x="1066800" y="1905000"/>
            <a:ext cx="7024688" cy="1143000"/>
          </a:xfrm>
        </p:spPr>
        <p:txBody>
          <a:bodyPr/>
          <a:lstStyle/>
          <a:p>
            <a:r>
              <a:rPr lang="en-US" sz="3600" smtClean="0"/>
              <a:t>Environmental Health: </a:t>
            </a:r>
            <a:br>
              <a:rPr lang="en-US" sz="3600" smtClean="0"/>
            </a:br>
            <a:r>
              <a:rPr lang="en-US" sz="3600" smtClean="0"/>
              <a:t>Well Program Activity</a:t>
            </a:r>
          </a:p>
        </p:txBody>
      </p:sp>
      <p:sp>
        <p:nvSpPr>
          <p:cNvPr id="31746" name="Rectangle 3"/>
          <p:cNvSpPr>
            <a:spLocks noGrp="1"/>
          </p:cNvSpPr>
          <p:nvPr>
            <p:ph type="body" idx="1"/>
          </p:nvPr>
        </p:nvSpPr>
        <p:spPr>
          <a:xfrm>
            <a:off x="1066800" y="3200400"/>
            <a:ext cx="6777038" cy="3508375"/>
          </a:xfrm>
        </p:spPr>
        <p:txBody>
          <a:bodyPr/>
          <a:lstStyle/>
          <a:p>
            <a:r>
              <a:rPr lang="en-US" smtClean="0"/>
              <a:t>Well permits issued: 134</a:t>
            </a:r>
          </a:p>
          <a:p>
            <a:r>
              <a:rPr lang="en-US" smtClean="0"/>
              <a:t>Grout inspections: 118</a:t>
            </a:r>
          </a:p>
          <a:p>
            <a:r>
              <a:rPr lang="en-US" smtClean="0"/>
              <a:t>Well Certificates of Completion: 66</a:t>
            </a:r>
          </a:p>
          <a:p>
            <a:r>
              <a:rPr lang="en-US" smtClean="0"/>
              <a:t>Wells sampled: 77</a:t>
            </a:r>
          </a:p>
          <a:p>
            <a:r>
              <a:rPr lang="en-US" smtClean="0"/>
              <a:t>Well complaints investigated: 2</a:t>
            </a:r>
          </a:p>
        </p:txBody>
      </p:sp>
      <p:sp>
        <p:nvSpPr>
          <p:cNvPr id="31747"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31748" name="Picture 7" descr="county_seal3a1"/>
          <p:cNvPicPr>
            <a:picLocks noChangeAspect="1" noChangeArrowheads="1"/>
          </p:cNvPicPr>
          <p:nvPr/>
        </p:nvPicPr>
        <p:blipFill>
          <a:blip r:embed="rId2"/>
          <a:srcRect/>
          <a:stretch>
            <a:fillRect/>
          </a:stretch>
        </p:blipFill>
        <p:spPr bwMode="auto">
          <a:xfrm>
            <a:off x="533400" y="381000"/>
            <a:ext cx="1371600" cy="1352550"/>
          </a:xfrm>
          <a:prstGeom prst="rect">
            <a:avLst/>
          </a:prstGeom>
          <a:noFill/>
          <a:ln w="9525">
            <a:noFill/>
            <a:miter lim="800000"/>
            <a:headEnd/>
            <a:tailEnd/>
          </a:ln>
        </p:spPr>
      </p:pic>
      <p:sp>
        <p:nvSpPr>
          <p:cNvPr id="31749" name="Text Box 4"/>
          <p:cNvSpPr txBox="1">
            <a:spLocks noChangeArrowheads="1"/>
          </p:cNvSpPr>
          <p:nvPr/>
        </p:nvSpPr>
        <p:spPr bwMode="auto">
          <a:xfrm>
            <a:off x="609600" y="5943600"/>
            <a:ext cx="8001000" cy="457200"/>
          </a:xfrm>
          <a:prstGeom prst="rect">
            <a:avLst/>
          </a:prstGeom>
          <a:noFill/>
          <a:ln w="9525">
            <a:noFill/>
            <a:miter lim="800000"/>
            <a:headEnd/>
            <a:tailEnd/>
          </a:ln>
        </p:spPr>
        <p:txBody>
          <a:bodyPr>
            <a:spAutoFit/>
          </a:bodyPr>
          <a:lstStyle/>
          <a:p>
            <a:pPr>
              <a:spcBef>
                <a:spcPct val="50000"/>
              </a:spcBef>
            </a:pPr>
            <a:r>
              <a:rPr lang="en-US" sz="1200" b="1"/>
              <a:t>Source:</a:t>
            </a:r>
            <a:r>
              <a:rPr lang="en-US" sz="1200"/>
              <a:t> Haywood County Health and Human Services Agency, Environmental Health Program, January-December 2016</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p:cNvSpPr>
            <a:spLocks noGrp="1"/>
          </p:cNvSpPr>
          <p:nvPr>
            <p:ph type="title"/>
          </p:nvPr>
        </p:nvSpPr>
        <p:spPr>
          <a:xfrm>
            <a:off x="1066800" y="1600200"/>
            <a:ext cx="7024688" cy="1143000"/>
          </a:xfrm>
        </p:spPr>
        <p:txBody>
          <a:bodyPr/>
          <a:lstStyle/>
          <a:p>
            <a:r>
              <a:rPr lang="en-US" sz="3600" smtClean="0"/>
              <a:t>Environmental Health:</a:t>
            </a:r>
            <a:br>
              <a:rPr lang="en-US" sz="3600" smtClean="0"/>
            </a:br>
            <a:r>
              <a:rPr lang="en-US" sz="3600" smtClean="0"/>
              <a:t>Food and Lodging Activity</a:t>
            </a:r>
          </a:p>
        </p:txBody>
      </p:sp>
      <p:sp>
        <p:nvSpPr>
          <p:cNvPr id="32770" name="Rectangle 3"/>
          <p:cNvSpPr>
            <a:spLocks noGrp="1"/>
          </p:cNvSpPr>
          <p:nvPr>
            <p:ph type="body" idx="1"/>
          </p:nvPr>
        </p:nvSpPr>
        <p:spPr>
          <a:xfrm>
            <a:off x="990600" y="2895600"/>
            <a:ext cx="7620000" cy="3508375"/>
          </a:xfrm>
        </p:spPr>
        <p:txBody>
          <a:bodyPr/>
          <a:lstStyle/>
          <a:p>
            <a:r>
              <a:rPr lang="en-US" smtClean="0"/>
              <a:t>Food and Lodging inspections: 552</a:t>
            </a:r>
          </a:p>
          <a:p>
            <a:r>
              <a:rPr lang="en-US" smtClean="0"/>
              <a:t>Permits Issued (including temporary est.): 121</a:t>
            </a:r>
          </a:p>
          <a:p>
            <a:r>
              <a:rPr lang="en-US" smtClean="0"/>
              <a:t>Food and lodging complaints: 29</a:t>
            </a:r>
          </a:p>
          <a:p>
            <a:r>
              <a:rPr lang="en-US" smtClean="0"/>
              <a:t>Total number of food establishments: 251</a:t>
            </a:r>
          </a:p>
        </p:txBody>
      </p:sp>
      <p:sp>
        <p:nvSpPr>
          <p:cNvPr id="32771"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32772" name="Picture 7" descr="county_seal3a1"/>
          <p:cNvPicPr>
            <a:picLocks noChangeAspect="1" noChangeArrowheads="1"/>
          </p:cNvPicPr>
          <p:nvPr/>
        </p:nvPicPr>
        <p:blipFill>
          <a:blip r:embed="rId2"/>
          <a:srcRect/>
          <a:stretch>
            <a:fillRect/>
          </a:stretch>
        </p:blipFill>
        <p:spPr bwMode="auto">
          <a:xfrm>
            <a:off x="533400" y="381000"/>
            <a:ext cx="1143000" cy="1127125"/>
          </a:xfrm>
          <a:prstGeom prst="rect">
            <a:avLst/>
          </a:prstGeom>
          <a:noFill/>
          <a:ln w="9525">
            <a:noFill/>
            <a:miter lim="800000"/>
            <a:headEnd/>
            <a:tailEnd/>
          </a:ln>
        </p:spPr>
      </p:pic>
      <p:sp>
        <p:nvSpPr>
          <p:cNvPr id="32773" name="Text Box 4"/>
          <p:cNvSpPr txBox="1">
            <a:spLocks noChangeArrowheads="1"/>
          </p:cNvSpPr>
          <p:nvPr/>
        </p:nvSpPr>
        <p:spPr bwMode="auto">
          <a:xfrm>
            <a:off x="609600" y="5562600"/>
            <a:ext cx="8001000" cy="1006475"/>
          </a:xfrm>
          <a:prstGeom prst="rect">
            <a:avLst/>
          </a:prstGeom>
          <a:noFill/>
          <a:ln w="9525">
            <a:noFill/>
            <a:miter lim="800000"/>
            <a:headEnd/>
            <a:tailEnd/>
          </a:ln>
        </p:spPr>
        <p:txBody>
          <a:bodyPr>
            <a:spAutoFit/>
          </a:bodyPr>
          <a:lstStyle/>
          <a:p>
            <a:pPr>
              <a:spcBef>
                <a:spcPct val="50000"/>
              </a:spcBef>
            </a:pPr>
            <a:r>
              <a:rPr lang="en-US" sz="1200"/>
              <a:t>*Food establishments open to the public, including restaurants and food stands.  </a:t>
            </a:r>
          </a:p>
          <a:p>
            <a:pPr>
              <a:spcBef>
                <a:spcPct val="50000"/>
              </a:spcBef>
            </a:pPr>
            <a:r>
              <a:rPr lang="en-US" sz="1200" b="1"/>
              <a:t>Source:</a:t>
            </a:r>
            <a:r>
              <a:rPr lang="en-US" sz="1200"/>
              <a:t> Haywood County Health and Human Services Agency, Environmental Health Program, January-December 2016</a:t>
            </a:r>
          </a:p>
          <a:p>
            <a:pPr>
              <a:spcBef>
                <a:spcPct val="50000"/>
              </a:spcBef>
            </a:pPr>
            <a:endParaRPr lang="en-US" sz="1200">
              <a:latin typeface="Century Gothic"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p:cNvSpPr>
          <p:nvPr>
            <p:ph type="title"/>
          </p:nvPr>
        </p:nvSpPr>
        <p:spPr>
          <a:xfrm>
            <a:off x="1600200" y="1371600"/>
            <a:ext cx="7024688" cy="1143000"/>
          </a:xfrm>
        </p:spPr>
        <p:txBody>
          <a:bodyPr/>
          <a:lstStyle/>
          <a:p>
            <a:r>
              <a:rPr lang="en-US" sz="3200" smtClean="0"/>
              <a:t>Environmental Health: Complaints Investigated through Code Enforcement Program</a:t>
            </a:r>
          </a:p>
        </p:txBody>
      </p:sp>
      <p:sp>
        <p:nvSpPr>
          <p:cNvPr id="33794" name="Rectangle 3"/>
          <p:cNvSpPr>
            <a:spLocks noGrp="1"/>
          </p:cNvSpPr>
          <p:nvPr>
            <p:ph type="body" idx="1"/>
          </p:nvPr>
        </p:nvSpPr>
        <p:spPr>
          <a:xfrm>
            <a:off x="1066800" y="2743200"/>
            <a:ext cx="6777038" cy="3508375"/>
          </a:xfrm>
        </p:spPr>
        <p:txBody>
          <a:bodyPr/>
          <a:lstStyle/>
          <a:p>
            <a:r>
              <a:rPr lang="en-US" smtClean="0"/>
              <a:t>Garbage/refuse: 27</a:t>
            </a:r>
          </a:p>
          <a:p>
            <a:r>
              <a:rPr lang="en-US" smtClean="0"/>
              <a:t>Debris/Junk: 35</a:t>
            </a:r>
          </a:p>
          <a:p>
            <a:r>
              <a:rPr lang="en-US" smtClean="0"/>
              <a:t>Rodents/Mosquitoes: 26</a:t>
            </a:r>
          </a:p>
          <a:p>
            <a:r>
              <a:rPr lang="en-US" smtClean="0"/>
              <a:t>Total complaints investigated: 75</a:t>
            </a:r>
          </a:p>
          <a:p>
            <a:r>
              <a:rPr lang="en-US" smtClean="0"/>
              <a:t>Total Code Enforcement Visits: 393</a:t>
            </a:r>
          </a:p>
        </p:txBody>
      </p:sp>
      <p:sp>
        <p:nvSpPr>
          <p:cNvPr id="33795"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33796" name="Picture 7" descr="county_seal3a1"/>
          <p:cNvPicPr>
            <a:picLocks noChangeAspect="1" noChangeArrowheads="1"/>
          </p:cNvPicPr>
          <p:nvPr/>
        </p:nvPicPr>
        <p:blipFill>
          <a:blip r:embed="rId2"/>
          <a:srcRect/>
          <a:stretch>
            <a:fillRect/>
          </a:stretch>
        </p:blipFill>
        <p:spPr bwMode="auto">
          <a:xfrm>
            <a:off x="533400" y="381000"/>
            <a:ext cx="1066800" cy="1050925"/>
          </a:xfrm>
          <a:prstGeom prst="rect">
            <a:avLst/>
          </a:prstGeom>
          <a:noFill/>
          <a:ln w="9525">
            <a:noFill/>
            <a:miter lim="800000"/>
            <a:headEnd/>
            <a:tailEnd/>
          </a:ln>
        </p:spPr>
      </p:pic>
      <p:sp>
        <p:nvSpPr>
          <p:cNvPr id="33797" name="Text Box 4"/>
          <p:cNvSpPr txBox="1">
            <a:spLocks noChangeArrowheads="1"/>
          </p:cNvSpPr>
          <p:nvPr/>
        </p:nvSpPr>
        <p:spPr bwMode="auto">
          <a:xfrm>
            <a:off x="609600" y="5943600"/>
            <a:ext cx="8001000" cy="731838"/>
          </a:xfrm>
          <a:prstGeom prst="rect">
            <a:avLst/>
          </a:prstGeom>
          <a:noFill/>
          <a:ln w="9525">
            <a:noFill/>
            <a:miter lim="800000"/>
            <a:headEnd/>
            <a:tailEnd/>
          </a:ln>
        </p:spPr>
        <p:txBody>
          <a:bodyPr>
            <a:spAutoFit/>
          </a:bodyPr>
          <a:lstStyle/>
          <a:p>
            <a:pPr>
              <a:spcBef>
                <a:spcPct val="50000"/>
              </a:spcBef>
            </a:pPr>
            <a:r>
              <a:rPr lang="en-US" sz="1200" b="1"/>
              <a:t>Source:</a:t>
            </a:r>
            <a:r>
              <a:rPr lang="en-US" sz="1200"/>
              <a:t> Haywood County Health and Human Services Agency, Environmental Health Program, January-December 2016</a:t>
            </a:r>
          </a:p>
          <a:p>
            <a:pPr>
              <a:spcBef>
                <a:spcPct val="50000"/>
              </a:spcBef>
            </a:pPr>
            <a:endParaRPr lang="en-US" sz="120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p:cNvSpPr>
          <p:nvPr>
            <p:ph type="title"/>
          </p:nvPr>
        </p:nvSpPr>
        <p:spPr/>
        <p:txBody>
          <a:bodyPr/>
          <a:lstStyle/>
          <a:p>
            <a:r>
              <a:rPr lang="en-US" smtClean="0"/>
              <a:t>Dental Clinic</a:t>
            </a:r>
          </a:p>
        </p:txBody>
      </p:sp>
      <p:sp>
        <p:nvSpPr>
          <p:cNvPr id="34818" name="Rectangle 3"/>
          <p:cNvSpPr>
            <a:spLocks noGrp="1"/>
          </p:cNvSpPr>
          <p:nvPr>
            <p:ph type="body" idx="1"/>
          </p:nvPr>
        </p:nvSpPr>
        <p:spPr>
          <a:xfrm>
            <a:off x="1042988" y="2324100"/>
            <a:ext cx="6777037" cy="4076700"/>
          </a:xfrm>
        </p:spPr>
        <p:txBody>
          <a:bodyPr/>
          <a:lstStyle/>
          <a:p>
            <a:r>
              <a:rPr lang="en-US" smtClean="0"/>
              <a:t>Patients Seen in Last 12 months: 1124 </a:t>
            </a:r>
          </a:p>
          <a:p>
            <a:r>
              <a:rPr lang="en-US" smtClean="0"/>
              <a:t>Insured- 28.75% </a:t>
            </a:r>
          </a:p>
          <a:p>
            <a:r>
              <a:rPr lang="en-US" smtClean="0"/>
              <a:t>Uninsured- 71.25% </a:t>
            </a:r>
          </a:p>
          <a:p>
            <a:r>
              <a:rPr lang="en-US" smtClean="0"/>
              <a:t>Age groups- Most represented is 30-39 (18.62%) and least represented is 70+ (5.36%) </a:t>
            </a:r>
          </a:p>
          <a:p>
            <a:r>
              <a:rPr lang="en-US" smtClean="0"/>
              <a:t>Gender- male (35.55%) and female (64.45%)</a:t>
            </a:r>
          </a:p>
        </p:txBody>
      </p:sp>
      <p:sp>
        <p:nvSpPr>
          <p:cNvPr id="34819"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34820" name="Text Box 4"/>
          <p:cNvSpPr txBox="1">
            <a:spLocks noChangeArrowheads="1"/>
          </p:cNvSpPr>
          <p:nvPr/>
        </p:nvSpPr>
        <p:spPr bwMode="auto">
          <a:xfrm>
            <a:off x="533400" y="6096000"/>
            <a:ext cx="8001000" cy="457200"/>
          </a:xfrm>
          <a:prstGeom prst="rect">
            <a:avLst/>
          </a:prstGeom>
          <a:noFill/>
          <a:ln w="9525">
            <a:noFill/>
            <a:miter lim="800000"/>
            <a:headEnd/>
            <a:tailEnd/>
          </a:ln>
        </p:spPr>
        <p:txBody>
          <a:bodyPr>
            <a:spAutoFit/>
          </a:bodyPr>
          <a:lstStyle/>
          <a:p>
            <a:pPr>
              <a:spcBef>
                <a:spcPct val="50000"/>
              </a:spcBef>
            </a:pPr>
            <a:r>
              <a:rPr lang="en-US" sz="1200" b="1"/>
              <a:t>Source:</a:t>
            </a:r>
            <a:r>
              <a:rPr lang="en-US" sz="1200"/>
              <a:t> Haywood County Health and Human Services Agency, Dental Health Program.  Data is current as of January 25, 2017.  </a:t>
            </a:r>
          </a:p>
        </p:txBody>
      </p:sp>
      <p:pic>
        <p:nvPicPr>
          <p:cNvPr id="34821" name="Picture 7" descr="county_seal3a1"/>
          <p:cNvPicPr>
            <a:picLocks noChangeAspect="1" noChangeArrowheads="1"/>
          </p:cNvPicPr>
          <p:nvPr/>
        </p:nvPicPr>
        <p:blipFill>
          <a:blip r:embed="rId2"/>
          <a:srcRect/>
          <a:stretch>
            <a:fillRect/>
          </a:stretch>
        </p:blipFill>
        <p:spPr bwMode="auto">
          <a:xfrm>
            <a:off x="533400" y="381000"/>
            <a:ext cx="1143000" cy="112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p:cNvSpPr>
          <p:nvPr>
            <p:ph type="title"/>
          </p:nvPr>
        </p:nvSpPr>
        <p:spPr/>
        <p:txBody>
          <a:bodyPr/>
          <a:lstStyle/>
          <a:p>
            <a:r>
              <a:rPr lang="en-US" smtClean="0"/>
              <a:t>Women, Infants &amp; Children</a:t>
            </a:r>
          </a:p>
        </p:txBody>
      </p:sp>
      <p:sp>
        <p:nvSpPr>
          <p:cNvPr id="35842" name="Rectangle 3"/>
          <p:cNvSpPr>
            <a:spLocks noGrp="1"/>
          </p:cNvSpPr>
          <p:nvPr>
            <p:ph type="body" idx="1"/>
          </p:nvPr>
        </p:nvSpPr>
        <p:spPr/>
        <p:txBody>
          <a:bodyPr/>
          <a:lstStyle/>
          <a:p>
            <a:r>
              <a:rPr lang="en-US" smtClean="0"/>
              <a:t>Assigned Caseload: 1467 </a:t>
            </a:r>
          </a:p>
          <a:p>
            <a:r>
              <a:rPr lang="en-US" smtClean="0"/>
              <a:t>Serves: 1335  </a:t>
            </a:r>
          </a:p>
          <a:p>
            <a:r>
              <a:rPr lang="en-US" smtClean="0"/>
              <a:t>Breastfeeding Peer Counselor serves: 600 (typical yearly caseload)</a:t>
            </a:r>
          </a:p>
          <a:p>
            <a:r>
              <a:rPr lang="en-US" smtClean="0"/>
              <a:t>Program Budget: $247,752 </a:t>
            </a:r>
          </a:p>
          <a:p>
            <a:r>
              <a:rPr lang="en-US" smtClean="0"/>
              <a:t>Vendors: 9</a:t>
            </a:r>
          </a:p>
          <a:p>
            <a:r>
              <a:rPr lang="en-US" smtClean="0"/>
              <a:t>Total WIC $ Spent in County: $998,000 </a:t>
            </a:r>
          </a:p>
          <a:p>
            <a:endParaRPr lang="en-US" smtClean="0"/>
          </a:p>
        </p:txBody>
      </p:sp>
      <p:sp>
        <p:nvSpPr>
          <p:cNvPr id="35843"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35844" name="Text Box 4"/>
          <p:cNvSpPr txBox="1">
            <a:spLocks noChangeArrowheads="1"/>
          </p:cNvSpPr>
          <p:nvPr/>
        </p:nvSpPr>
        <p:spPr bwMode="auto">
          <a:xfrm>
            <a:off x="533400" y="6019800"/>
            <a:ext cx="8001000" cy="549275"/>
          </a:xfrm>
          <a:prstGeom prst="rect">
            <a:avLst/>
          </a:prstGeom>
          <a:noFill/>
          <a:ln w="9525">
            <a:noFill/>
            <a:miter lim="800000"/>
            <a:headEnd/>
            <a:tailEnd/>
          </a:ln>
        </p:spPr>
        <p:txBody>
          <a:bodyPr>
            <a:spAutoFit/>
          </a:bodyPr>
          <a:lstStyle/>
          <a:p>
            <a:pPr>
              <a:spcBef>
                <a:spcPct val="50000"/>
              </a:spcBef>
            </a:pPr>
            <a:r>
              <a:rPr lang="en-US" sz="1200" b="1"/>
              <a:t>Source:</a:t>
            </a:r>
            <a:r>
              <a:rPr lang="en-US" sz="1200"/>
              <a:t> Haywood County Health and Human Services Agency, Women, Infants &amp; Children Program</a:t>
            </a:r>
          </a:p>
          <a:p>
            <a:pPr>
              <a:spcBef>
                <a:spcPct val="50000"/>
              </a:spcBef>
            </a:pPr>
            <a:endParaRPr lang="en-US" sz="1200"/>
          </a:p>
        </p:txBody>
      </p:sp>
      <p:pic>
        <p:nvPicPr>
          <p:cNvPr id="35845" name="Picture 7" descr="county_seal3a1"/>
          <p:cNvPicPr>
            <a:picLocks noChangeAspect="1" noChangeArrowheads="1"/>
          </p:cNvPicPr>
          <p:nvPr/>
        </p:nvPicPr>
        <p:blipFill>
          <a:blip r:embed="rId2"/>
          <a:srcRect/>
          <a:stretch>
            <a:fillRect/>
          </a:stretch>
        </p:blipFill>
        <p:spPr bwMode="auto">
          <a:xfrm>
            <a:off x="533400" y="381000"/>
            <a:ext cx="1066800" cy="1050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3"/>
          <p:cNvSpPr>
            <a:spLocks noGrp="1"/>
          </p:cNvSpPr>
          <p:nvPr>
            <p:ph type="title"/>
          </p:nvPr>
        </p:nvSpPr>
        <p:spPr>
          <a:xfrm>
            <a:off x="1258888" y="2900363"/>
            <a:ext cx="6637337" cy="1362075"/>
          </a:xfrm>
        </p:spPr>
        <p:txBody>
          <a:bodyPr/>
          <a:lstStyle/>
          <a:p>
            <a:pPr eaLnBrk="1" hangingPunct="1"/>
            <a:r>
              <a:rPr lang="en-US" sz="3800" smtClean="0">
                <a:solidFill>
                  <a:schemeClr val="accent1"/>
                </a:solidFill>
              </a:rPr>
              <a:t>Community Health Priorities &amp; Improvement </a:t>
            </a:r>
          </a:p>
        </p:txBody>
      </p:sp>
      <p:sp>
        <p:nvSpPr>
          <p:cNvPr id="36866" name="TextBox 5"/>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36867" name="Picture 7" descr="county_seal3a1"/>
          <p:cNvPicPr>
            <a:picLocks noChangeAspect="1" noChangeArrowheads="1"/>
          </p:cNvPicPr>
          <p:nvPr/>
        </p:nvPicPr>
        <p:blipFill>
          <a:blip r:embed="rId3"/>
          <a:srcRect/>
          <a:stretch>
            <a:fillRect/>
          </a:stretch>
        </p:blipFill>
        <p:spPr bwMode="auto">
          <a:xfrm>
            <a:off x="533400" y="381000"/>
            <a:ext cx="1219200" cy="1201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Content Placeholder 5"/>
          <p:cNvSpPr>
            <a:spLocks noGrp="1"/>
          </p:cNvSpPr>
          <p:nvPr>
            <p:ph idx="1"/>
          </p:nvPr>
        </p:nvSpPr>
        <p:spPr>
          <a:xfrm>
            <a:off x="1146175" y="857250"/>
            <a:ext cx="3090863" cy="5149850"/>
          </a:xfrm>
        </p:spPr>
        <p:txBody>
          <a:bodyPr/>
          <a:lstStyle/>
          <a:p>
            <a:pPr eaLnBrk="1" hangingPunct="1"/>
            <a:r>
              <a:rPr lang="en-US" smtClean="0"/>
              <a:t>1-Substance Abuse</a:t>
            </a:r>
          </a:p>
          <a:p>
            <a:pPr eaLnBrk="1" hangingPunct="1"/>
            <a:r>
              <a:rPr lang="en-US" smtClean="0"/>
              <a:t>2-Mental Health</a:t>
            </a:r>
          </a:p>
          <a:p>
            <a:pPr eaLnBrk="1" hangingPunct="1"/>
            <a:r>
              <a:rPr lang="en-US" smtClean="0"/>
              <a:t>3-Physical Activity and  Nutrition</a:t>
            </a:r>
          </a:p>
          <a:p>
            <a:pPr eaLnBrk="1" hangingPunct="1">
              <a:buFont typeface="Wingdings 2" pitchFamily="18" charset="2"/>
              <a:buNone/>
            </a:pPr>
            <a:endParaRPr lang="en-US" smtClean="0"/>
          </a:p>
        </p:txBody>
      </p:sp>
      <p:sp>
        <p:nvSpPr>
          <p:cNvPr id="38914" name="Title 4"/>
          <p:cNvSpPr>
            <a:spLocks noGrp="1"/>
          </p:cNvSpPr>
          <p:nvPr>
            <p:ph type="title"/>
          </p:nvPr>
        </p:nvSpPr>
        <p:spPr>
          <a:xfrm>
            <a:off x="4740275" y="2657475"/>
            <a:ext cx="3303588" cy="1463675"/>
          </a:xfrm>
        </p:spPr>
        <p:txBody>
          <a:bodyPr/>
          <a:lstStyle/>
          <a:p>
            <a:pPr eaLnBrk="1" hangingPunct="1"/>
            <a:r>
              <a:rPr lang="en-US" b="1" smtClean="0"/>
              <a:t>Our Health Priorities </a:t>
            </a:r>
          </a:p>
        </p:txBody>
      </p:sp>
      <p:sp>
        <p:nvSpPr>
          <p:cNvPr id="38915" name="Text Placeholder 6"/>
          <p:cNvSpPr>
            <a:spLocks noGrp="1"/>
          </p:cNvSpPr>
          <p:nvPr>
            <p:ph type="body" sz="half" idx="2"/>
          </p:nvPr>
        </p:nvSpPr>
        <p:spPr>
          <a:xfrm>
            <a:off x="4572000" y="4137025"/>
            <a:ext cx="3463925" cy="2111375"/>
          </a:xfrm>
        </p:spPr>
        <p:txBody>
          <a:bodyPr/>
          <a:lstStyle/>
          <a:p>
            <a:pPr eaLnBrk="1" hangingPunct="1"/>
            <a:r>
              <a:rPr lang="en-US" smtClean="0"/>
              <a:t>Selected as a result of the most recent community health assessment </a:t>
            </a:r>
          </a:p>
          <a:p>
            <a:pPr eaLnBrk="1" hangingPunct="1"/>
            <a:r>
              <a:rPr lang="en-US" smtClean="0"/>
              <a:t>CHA and Community Health Improvement Plan  </a:t>
            </a:r>
            <a:r>
              <a:rPr lang="en-US" smtClean="0">
                <a:solidFill>
                  <a:schemeClr val="tx2"/>
                </a:solidFill>
                <a:hlinkClick r:id="rId3"/>
              </a:rPr>
              <a:t>http://www.healthyhaywood.com/about-us</a:t>
            </a:r>
            <a:endParaRPr lang="en-US" smtClean="0">
              <a:solidFill>
                <a:schemeClr val="tx2"/>
              </a:solidFill>
            </a:endParaRPr>
          </a:p>
        </p:txBody>
      </p:sp>
      <p:pic>
        <p:nvPicPr>
          <p:cNvPr id="38916" name="Picture 3" descr="C:\Users\Owner\AppData\Local\Microsoft\Windows\Temporary Internet Files\Content.Outlook\YSFRON4U\Universal.jpg"/>
          <p:cNvPicPr>
            <a:picLocks noChangeAspect="1" noChangeArrowheads="1"/>
          </p:cNvPicPr>
          <p:nvPr/>
        </p:nvPicPr>
        <p:blipFill>
          <a:blip r:embed="rId4"/>
          <a:srcRect l="26192" r="33810"/>
          <a:stretch>
            <a:fillRect/>
          </a:stretch>
        </p:blipFill>
        <p:spPr bwMode="auto">
          <a:xfrm>
            <a:off x="4929188" y="762000"/>
            <a:ext cx="2943225" cy="2324100"/>
          </a:xfrm>
          <a:prstGeom prst="rect">
            <a:avLst/>
          </a:prstGeom>
          <a:noFill/>
          <a:ln w="9525">
            <a:noFill/>
            <a:miter lim="800000"/>
            <a:headEnd/>
            <a:tailEnd/>
          </a:ln>
        </p:spPr>
      </p:pic>
      <p:sp>
        <p:nvSpPr>
          <p:cNvPr id="38917" name="TextBox 7"/>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38918" name="Picture 7" descr="county_seal3a1"/>
          <p:cNvPicPr>
            <a:picLocks noChangeAspect="1" noChangeArrowheads="1"/>
          </p:cNvPicPr>
          <p:nvPr/>
        </p:nvPicPr>
        <p:blipFill>
          <a:blip r:embed="rId5"/>
          <a:srcRect/>
          <a:stretch>
            <a:fillRect/>
          </a:stretch>
        </p:blipFill>
        <p:spPr bwMode="auto">
          <a:xfrm>
            <a:off x="2057400" y="4876800"/>
            <a:ext cx="1219200" cy="1201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p:cNvSpPr>
          <p:nvPr>
            <p:ph type="title" idx="4294967295"/>
          </p:nvPr>
        </p:nvSpPr>
        <p:spPr>
          <a:xfrm>
            <a:off x="1066800" y="1371600"/>
            <a:ext cx="7024688" cy="1143000"/>
          </a:xfrm>
        </p:spPr>
        <p:txBody>
          <a:bodyPr/>
          <a:lstStyle/>
          <a:p>
            <a:r>
              <a:rPr lang="en-US" smtClean="0"/>
              <a:t>Data- Substance abuse</a:t>
            </a:r>
          </a:p>
        </p:txBody>
      </p:sp>
      <p:sp>
        <p:nvSpPr>
          <p:cNvPr id="40962" name="Rectangle 3"/>
          <p:cNvSpPr>
            <a:spLocks noGrp="1"/>
          </p:cNvSpPr>
          <p:nvPr>
            <p:ph type="body" idx="4294967295"/>
          </p:nvPr>
        </p:nvSpPr>
        <p:spPr>
          <a:xfrm>
            <a:off x="1066800" y="2819400"/>
            <a:ext cx="6777038" cy="3508375"/>
          </a:xfrm>
        </p:spPr>
        <p:txBody>
          <a:bodyPr/>
          <a:lstStyle/>
          <a:p>
            <a:r>
              <a:rPr lang="en-US" smtClean="0"/>
              <a:t>Use of Rx drug without prescription- 1.8 % (HC), 1.3% (WNC) </a:t>
            </a:r>
          </a:p>
          <a:p>
            <a:r>
              <a:rPr lang="en-US" smtClean="0"/>
              <a:t>Have ever shared a Rx drug with someone else- 6.7% (HC), 4.4% (WNC) </a:t>
            </a:r>
          </a:p>
          <a:p>
            <a:r>
              <a:rPr lang="en-US" smtClean="0"/>
              <a:t>Binge drinking- 12.7% (HC), 10% (WNC)</a:t>
            </a:r>
          </a:p>
          <a:p>
            <a:r>
              <a:rPr lang="en-US" smtClean="0"/>
              <a:t>Current smokers- 24.1% (HC), 19.3% (WNC)</a:t>
            </a:r>
          </a:p>
        </p:txBody>
      </p:sp>
      <p:pic>
        <p:nvPicPr>
          <p:cNvPr id="40963" name="Picture 7" descr="county_seal3a1"/>
          <p:cNvPicPr>
            <a:picLocks noChangeAspect="1" noChangeArrowheads="1"/>
          </p:cNvPicPr>
          <p:nvPr/>
        </p:nvPicPr>
        <p:blipFill>
          <a:blip r:embed="rId2"/>
          <a:srcRect/>
          <a:stretch>
            <a:fillRect/>
          </a:stretch>
        </p:blipFill>
        <p:spPr bwMode="auto">
          <a:xfrm>
            <a:off x="533400" y="381000"/>
            <a:ext cx="1219200" cy="1201738"/>
          </a:xfrm>
          <a:prstGeom prst="rect">
            <a:avLst/>
          </a:prstGeom>
          <a:noFill/>
          <a:ln w="9525">
            <a:noFill/>
            <a:miter lim="800000"/>
            <a:headEnd/>
            <a:tailEnd/>
          </a:ln>
        </p:spPr>
      </p:pic>
      <p:sp>
        <p:nvSpPr>
          <p:cNvPr id="40964" name="Text Box 5"/>
          <p:cNvSpPr txBox="1">
            <a:spLocks noChangeArrowheads="1"/>
          </p:cNvSpPr>
          <p:nvPr/>
        </p:nvSpPr>
        <p:spPr bwMode="auto">
          <a:xfrm>
            <a:off x="381000" y="5867400"/>
            <a:ext cx="3505200" cy="823913"/>
          </a:xfrm>
          <a:prstGeom prst="rect">
            <a:avLst/>
          </a:prstGeom>
          <a:noFill/>
          <a:ln w="9525">
            <a:noFill/>
            <a:miter lim="800000"/>
            <a:headEnd/>
            <a:tailEnd/>
          </a:ln>
        </p:spPr>
        <p:txBody>
          <a:bodyPr>
            <a:spAutoFit/>
          </a:bodyPr>
          <a:lstStyle/>
          <a:p>
            <a:pPr>
              <a:spcBef>
                <a:spcPct val="50000"/>
              </a:spcBef>
            </a:pPr>
            <a:r>
              <a:rPr lang="en-US" sz="1200"/>
              <a:t>*HC= Haywood County</a:t>
            </a:r>
          </a:p>
          <a:p>
            <a:pPr>
              <a:spcBef>
                <a:spcPct val="50000"/>
              </a:spcBef>
            </a:pPr>
            <a:r>
              <a:rPr lang="en-US" sz="1200"/>
              <a:t>*WNC= Western North Carolina</a:t>
            </a:r>
          </a:p>
          <a:p>
            <a:pPr>
              <a:spcBef>
                <a:spcPct val="50000"/>
              </a:spcBef>
            </a:pPr>
            <a:endParaRPr lang="en-US" sz="1200"/>
          </a:p>
        </p:txBody>
      </p:sp>
      <p:sp>
        <p:nvSpPr>
          <p:cNvPr id="40965" name="Text Box 7"/>
          <p:cNvSpPr txBox="1">
            <a:spLocks noChangeArrowheads="1"/>
          </p:cNvSpPr>
          <p:nvPr/>
        </p:nvSpPr>
        <p:spPr bwMode="auto">
          <a:xfrm>
            <a:off x="3657600" y="5575300"/>
            <a:ext cx="5029200" cy="457200"/>
          </a:xfrm>
          <a:prstGeom prst="rect">
            <a:avLst/>
          </a:prstGeom>
          <a:noFill/>
          <a:ln w="9525">
            <a:noFill/>
            <a:miter lim="800000"/>
            <a:headEnd/>
            <a:tailEnd/>
          </a:ln>
        </p:spPr>
        <p:txBody>
          <a:bodyPr>
            <a:spAutoFit/>
          </a:bodyPr>
          <a:lstStyle/>
          <a:p>
            <a:pPr>
              <a:spcBef>
                <a:spcPct val="50000"/>
              </a:spcBef>
            </a:pPr>
            <a:r>
              <a:rPr lang="en-US" sz="1200" b="1"/>
              <a:t>Source:</a:t>
            </a:r>
            <a:r>
              <a:rPr lang="en-US" sz="1200"/>
              <a:t> 2015 PRC Community Health Survey, Professional Research Consultants, Inc. 2015</a:t>
            </a:r>
          </a:p>
        </p:txBody>
      </p:sp>
      <p:sp>
        <p:nvSpPr>
          <p:cNvPr id="40966"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p:cNvSpPr>
          <p:nvPr>
            <p:ph type="title" idx="4294967295"/>
          </p:nvPr>
        </p:nvSpPr>
        <p:spPr>
          <a:xfrm>
            <a:off x="1066800" y="990600"/>
            <a:ext cx="7024688" cy="1143000"/>
          </a:xfrm>
        </p:spPr>
        <p:txBody>
          <a:bodyPr/>
          <a:lstStyle/>
          <a:p>
            <a:r>
              <a:rPr lang="en-US" smtClean="0"/>
              <a:t>Substance Abuse Plan</a:t>
            </a:r>
          </a:p>
        </p:txBody>
      </p:sp>
      <p:sp>
        <p:nvSpPr>
          <p:cNvPr id="41986" name="Rectangle 3"/>
          <p:cNvSpPr>
            <a:spLocks noGrp="1"/>
          </p:cNvSpPr>
          <p:nvPr>
            <p:ph type="body" idx="4294967295"/>
          </p:nvPr>
        </p:nvSpPr>
        <p:spPr/>
        <p:txBody>
          <a:bodyPr/>
          <a:lstStyle/>
          <a:p>
            <a:r>
              <a:rPr lang="en-US" smtClean="0"/>
              <a:t>Objective- Reduce the percentage of high school students who had alcohol on one or more of the past 30 days to 30%.  </a:t>
            </a:r>
          </a:p>
          <a:p>
            <a:pPr lvl="1"/>
            <a:r>
              <a:rPr lang="en-US" sz="1600" smtClean="0"/>
              <a:t>Hold two Responsible Alcohol Seller Program trainings (RASP).</a:t>
            </a:r>
          </a:p>
          <a:p>
            <a:pPr lvl="1"/>
            <a:r>
              <a:rPr lang="en-US" sz="1600" smtClean="0"/>
              <a:t>Enhance enforcement of laws prohibiting alcohol sales to minors.  This will be done by conducting the Sticker Shock project in two new businesses.  </a:t>
            </a:r>
          </a:p>
          <a:p>
            <a:pPr lvl="1"/>
            <a:r>
              <a:rPr lang="en-US" sz="1600" smtClean="0"/>
              <a:t>Increase compliance with the Waynesville, NC tobacco-free ordinance through placing four media pieces.  </a:t>
            </a:r>
          </a:p>
          <a:p>
            <a:pPr lvl="1"/>
            <a:r>
              <a:rPr lang="en-US" sz="1600" smtClean="0"/>
              <a:t>Install needle disposal  boxes in three new locations.   </a:t>
            </a:r>
            <a:r>
              <a:rPr lang="en-US" smtClean="0"/>
              <a:t>  </a:t>
            </a:r>
          </a:p>
          <a:p>
            <a:pPr lvl="1"/>
            <a:endParaRPr lang="en-US" smtClean="0"/>
          </a:p>
          <a:p>
            <a:pPr lvl="1"/>
            <a:endParaRPr lang="en-US" smtClean="0"/>
          </a:p>
        </p:txBody>
      </p:sp>
      <p:sp>
        <p:nvSpPr>
          <p:cNvPr id="41987"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5"/>
          <p:cNvSpPr>
            <a:spLocks noGrp="1"/>
          </p:cNvSpPr>
          <p:nvPr>
            <p:ph type="title"/>
          </p:nvPr>
        </p:nvSpPr>
        <p:spPr>
          <a:xfrm>
            <a:off x="1524000" y="1143000"/>
            <a:ext cx="7415213" cy="1143000"/>
          </a:xfrm>
        </p:spPr>
        <p:txBody>
          <a:bodyPr/>
          <a:lstStyle/>
          <a:p>
            <a:pPr eaLnBrk="1" hangingPunct="1"/>
            <a:r>
              <a:rPr lang="en-US" sz="3200" smtClean="0"/>
              <a:t>Progress Highlights- </a:t>
            </a:r>
            <a:br>
              <a:rPr lang="en-US" sz="3200" smtClean="0"/>
            </a:br>
            <a:r>
              <a:rPr lang="en-US" sz="3200" smtClean="0"/>
              <a:t>Substance Abuse</a:t>
            </a:r>
          </a:p>
        </p:txBody>
      </p:sp>
      <p:sp>
        <p:nvSpPr>
          <p:cNvPr id="43010"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43011" name="Picture 7" descr="county_seal3a1"/>
          <p:cNvPicPr>
            <a:picLocks noChangeAspect="1" noChangeArrowheads="1"/>
          </p:cNvPicPr>
          <p:nvPr/>
        </p:nvPicPr>
        <p:blipFill>
          <a:blip r:embed="rId3"/>
          <a:srcRect/>
          <a:stretch>
            <a:fillRect/>
          </a:stretch>
        </p:blipFill>
        <p:spPr bwMode="auto">
          <a:xfrm>
            <a:off x="533400" y="381000"/>
            <a:ext cx="1066800" cy="1050925"/>
          </a:xfrm>
          <a:prstGeom prst="rect">
            <a:avLst/>
          </a:prstGeom>
          <a:noFill/>
          <a:ln w="9525">
            <a:noFill/>
            <a:miter lim="800000"/>
            <a:headEnd/>
            <a:tailEnd/>
          </a:ln>
        </p:spPr>
      </p:pic>
      <p:sp>
        <p:nvSpPr>
          <p:cNvPr id="43012" name="Text Box 6"/>
          <p:cNvSpPr txBox="1">
            <a:spLocks noChangeArrowheads="1"/>
          </p:cNvSpPr>
          <p:nvPr/>
        </p:nvSpPr>
        <p:spPr bwMode="auto">
          <a:xfrm>
            <a:off x="1066800" y="5867400"/>
            <a:ext cx="6477000" cy="274638"/>
          </a:xfrm>
          <a:prstGeom prst="rect">
            <a:avLst/>
          </a:prstGeom>
          <a:noFill/>
          <a:ln w="9525">
            <a:noFill/>
            <a:miter lim="800000"/>
            <a:headEnd/>
            <a:tailEnd/>
          </a:ln>
        </p:spPr>
        <p:txBody>
          <a:bodyPr>
            <a:spAutoFit/>
          </a:bodyPr>
          <a:lstStyle/>
          <a:p>
            <a:pPr algn="ctr">
              <a:spcBef>
                <a:spcPct val="50000"/>
              </a:spcBef>
            </a:pPr>
            <a:r>
              <a:rPr lang="en-US" sz="1200"/>
              <a:t>Source: Anecdotal data from coalition staff and partners</a:t>
            </a:r>
          </a:p>
        </p:txBody>
      </p:sp>
      <p:sp>
        <p:nvSpPr>
          <p:cNvPr id="43013" name="Text Box 7"/>
          <p:cNvSpPr txBox="1">
            <a:spLocks noChangeArrowheads="1"/>
          </p:cNvSpPr>
          <p:nvPr/>
        </p:nvSpPr>
        <p:spPr bwMode="auto">
          <a:xfrm>
            <a:off x="1066800" y="2438400"/>
            <a:ext cx="6629400" cy="366713"/>
          </a:xfrm>
          <a:prstGeom prst="rect">
            <a:avLst/>
          </a:prstGeom>
          <a:noFill/>
          <a:ln w="9525">
            <a:noFill/>
            <a:miter lim="800000"/>
            <a:headEnd/>
            <a:tailEnd/>
          </a:ln>
        </p:spPr>
        <p:txBody>
          <a:bodyPr>
            <a:spAutoFit/>
          </a:bodyPr>
          <a:lstStyle/>
          <a:p>
            <a:endParaRPr lang="en-US"/>
          </a:p>
        </p:txBody>
      </p:sp>
      <p:sp>
        <p:nvSpPr>
          <p:cNvPr id="43014" name="Text Box 8"/>
          <p:cNvSpPr txBox="1">
            <a:spLocks noChangeArrowheads="1"/>
          </p:cNvSpPr>
          <p:nvPr/>
        </p:nvSpPr>
        <p:spPr bwMode="auto">
          <a:xfrm>
            <a:off x="1219200" y="2514600"/>
            <a:ext cx="6477000" cy="3292475"/>
          </a:xfrm>
          <a:prstGeom prst="rect">
            <a:avLst/>
          </a:prstGeom>
          <a:noFill/>
          <a:ln w="9525">
            <a:noFill/>
            <a:miter lim="800000"/>
            <a:headEnd/>
            <a:tailEnd/>
          </a:ln>
        </p:spPr>
        <p:txBody>
          <a:bodyPr>
            <a:spAutoFit/>
          </a:bodyPr>
          <a:lstStyle/>
          <a:p>
            <a:pPr>
              <a:spcBef>
                <a:spcPct val="50000"/>
              </a:spcBef>
              <a:buFontTx/>
              <a:buChar char="o"/>
            </a:pPr>
            <a:r>
              <a:rPr lang="en-US" sz="2000">
                <a:latin typeface="Century Gothic" pitchFamily="34" charset="0"/>
              </a:rPr>
              <a:t>Needle disposal boxes currently exist in five locations.  </a:t>
            </a:r>
          </a:p>
          <a:p>
            <a:pPr>
              <a:spcBef>
                <a:spcPct val="50000"/>
              </a:spcBef>
              <a:buFontTx/>
              <a:buChar char="o"/>
            </a:pPr>
            <a:r>
              <a:rPr lang="en-US" sz="2000">
                <a:latin typeface="Century Gothic" pitchFamily="34" charset="0"/>
              </a:rPr>
              <a:t>Needle exchange is legal in NC.  A program is being coordinated for Haywood County.  </a:t>
            </a:r>
          </a:p>
          <a:p>
            <a:pPr>
              <a:spcBef>
                <a:spcPct val="50000"/>
              </a:spcBef>
              <a:buFontTx/>
              <a:buChar char="o"/>
            </a:pPr>
            <a:r>
              <a:rPr lang="en-US" sz="2000">
                <a:latin typeface="Century Gothic" pitchFamily="34" charset="0"/>
              </a:rPr>
              <a:t>Responsible Alcohol Seller/Server Trainings</a:t>
            </a:r>
            <a:r>
              <a:rPr lang="en-US" sz="2000"/>
              <a:t> </a:t>
            </a:r>
            <a:r>
              <a:rPr lang="en-US" sz="2000">
                <a:latin typeface="Century Gothic" pitchFamily="34" charset="0"/>
              </a:rPr>
              <a:t>are being scheduled.  </a:t>
            </a:r>
          </a:p>
          <a:p>
            <a:pPr>
              <a:spcBef>
                <a:spcPct val="50000"/>
              </a:spcBef>
              <a:buFontTx/>
              <a:buChar char="o"/>
            </a:pPr>
            <a:r>
              <a:rPr lang="en-US" sz="2000">
                <a:latin typeface="Century Gothic" pitchFamily="34" charset="0"/>
              </a:rPr>
              <a:t>All HUD housing has received a mandate to have smoke-free buildings.  The regional tobacco prevention manager is providing support.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a:xfrm>
            <a:off x="1066800" y="1295400"/>
            <a:ext cx="7024688" cy="1143000"/>
          </a:xfrm>
        </p:spPr>
        <p:txBody>
          <a:bodyPr/>
          <a:lstStyle/>
          <a:p>
            <a:pPr eaLnBrk="1" hangingPunct="1"/>
            <a:r>
              <a:rPr lang="en-US" sz="3600" smtClean="0"/>
              <a:t>Substance Abuse Progress Highlights</a:t>
            </a:r>
          </a:p>
        </p:txBody>
      </p:sp>
      <p:sp>
        <p:nvSpPr>
          <p:cNvPr id="45058" name="Text Placeholder 2"/>
          <p:cNvSpPr>
            <a:spLocks noGrp="1"/>
          </p:cNvSpPr>
          <p:nvPr>
            <p:ph type="body" idx="1"/>
          </p:nvPr>
        </p:nvSpPr>
        <p:spPr>
          <a:xfrm>
            <a:off x="1143000" y="2514600"/>
            <a:ext cx="3362325" cy="427038"/>
          </a:xfrm>
        </p:spPr>
        <p:txBody>
          <a:bodyPr/>
          <a:lstStyle/>
          <a:p>
            <a:pPr eaLnBrk="1" hangingPunct="1">
              <a:lnSpc>
                <a:spcPct val="90000"/>
              </a:lnSpc>
            </a:pPr>
            <a:r>
              <a:rPr lang="en-US" smtClean="0"/>
              <a:t>Project </a:t>
            </a:r>
          </a:p>
        </p:txBody>
      </p:sp>
      <p:sp>
        <p:nvSpPr>
          <p:cNvPr id="45059" name="Content Placeholder 3"/>
          <p:cNvSpPr>
            <a:spLocks noGrp="1"/>
          </p:cNvSpPr>
          <p:nvPr>
            <p:ph sz="half" idx="2"/>
          </p:nvPr>
        </p:nvSpPr>
        <p:spPr>
          <a:xfrm>
            <a:off x="1066800" y="2971800"/>
            <a:ext cx="3419475" cy="3505200"/>
          </a:xfrm>
        </p:spPr>
        <p:txBody>
          <a:bodyPr/>
          <a:lstStyle/>
          <a:p>
            <a:pPr eaLnBrk="1" hangingPunct="1">
              <a:buFont typeface="Wingdings 2" pitchFamily="18" charset="2"/>
              <a:buNone/>
            </a:pPr>
            <a:endParaRPr lang="en-US" sz="1800" smtClean="0"/>
          </a:p>
        </p:txBody>
      </p:sp>
      <p:sp>
        <p:nvSpPr>
          <p:cNvPr id="45060" name="Text Placeholder 4"/>
          <p:cNvSpPr>
            <a:spLocks noGrp="1"/>
          </p:cNvSpPr>
          <p:nvPr>
            <p:ph type="body" sz="quarter" idx="3"/>
          </p:nvPr>
        </p:nvSpPr>
        <p:spPr>
          <a:xfrm>
            <a:off x="4648200" y="2438400"/>
            <a:ext cx="3540125" cy="457200"/>
          </a:xfrm>
        </p:spPr>
        <p:txBody>
          <a:bodyPr/>
          <a:lstStyle/>
          <a:p>
            <a:pPr eaLnBrk="1" hangingPunct="1"/>
            <a:r>
              <a:rPr lang="en-US" smtClean="0"/>
              <a:t>Partners </a:t>
            </a:r>
          </a:p>
        </p:txBody>
      </p:sp>
      <p:sp>
        <p:nvSpPr>
          <p:cNvPr id="45061" name="Content Placeholder 3"/>
          <p:cNvSpPr>
            <a:spLocks noGrp="1"/>
          </p:cNvSpPr>
          <p:nvPr>
            <p:ph sz="quarter" idx="4"/>
          </p:nvPr>
        </p:nvSpPr>
        <p:spPr>
          <a:xfrm>
            <a:off x="4267200" y="2971800"/>
            <a:ext cx="3660775" cy="3200400"/>
          </a:xfrm>
        </p:spPr>
        <p:txBody>
          <a:bodyPr/>
          <a:lstStyle/>
          <a:p>
            <a:pPr eaLnBrk="1" hangingPunct="1"/>
            <a:r>
              <a:rPr lang="en-US" sz="1800" smtClean="0"/>
              <a:t>Law enforcement, Drugs in Our Midst, Mountain Area Recovery Center, Vaya Health, Meridian Behavioral Health Services, Volunteers, National Safety Council, Haywood County EMS, The Mountaineer, Smoky Mountain News, Haywood Regional Medical Center, Mothers Against Drunk Driving</a:t>
            </a:r>
          </a:p>
          <a:p>
            <a:pPr eaLnBrk="1" hangingPunct="1"/>
            <a:endParaRPr lang="en-US" sz="1800" smtClean="0"/>
          </a:p>
          <a:p>
            <a:pPr eaLnBrk="1" hangingPunct="1">
              <a:buFont typeface="Wingdings 2" pitchFamily="18" charset="2"/>
              <a:buNone/>
            </a:pPr>
            <a:endParaRPr lang="en-US" sz="1800" smtClean="0"/>
          </a:p>
        </p:txBody>
      </p:sp>
      <p:sp>
        <p:nvSpPr>
          <p:cNvPr id="45062" name="TextBox 7"/>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45063" name="Picture 7" descr="county_seal3a1"/>
          <p:cNvPicPr>
            <a:picLocks noChangeAspect="1" noChangeArrowheads="1"/>
          </p:cNvPicPr>
          <p:nvPr/>
        </p:nvPicPr>
        <p:blipFill>
          <a:blip r:embed="rId3"/>
          <a:srcRect/>
          <a:stretch>
            <a:fillRect/>
          </a:stretch>
        </p:blipFill>
        <p:spPr bwMode="auto">
          <a:xfrm>
            <a:off x="7848600" y="5637213"/>
            <a:ext cx="838200" cy="827087"/>
          </a:xfrm>
          <a:prstGeom prst="rect">
            <a:avLst/>
          </a:prstGeom>
          <a:noFill/>
          <a:ln w="9525">
            <a:noFill/>
            <a:miter lim="800000"/>
            <a:headEnd/>
            <a:tailEnd/>
          </a:ln>
        </p:spPr>
      </p:pic>
      <p:pic>
        <p:nvPicPr>
          <p:cNvPr id="45064" name="Picture 11" descr="Image may contain: 1 person, text and closeup"/>
          <p:cNvPicPr>
            <a:picLocks noChangeAspect="1" noChangeArrowheads="1"/>
          </p:cNvPicPr>
          <p:nvPr/>
        </p:nvPicPr>
        <p:blipFill>
          <a:blip r:embed="rId4"/>
          <a:srcRect/>
          <a:stretch>
            <a:fillRect/>
          </a:stretch>
        </p:blipFill>
        <p:spPr bwMode="auto">
          <a:xfrm>
            <a:off x="1066800" y="4800600"/>
            <a:ext cx="3390900" cy="1470025"/>
          </a:xfrm>
          <a:prstGeom prst="rect">
            <a:avLst/>
          </a:prstGeom>
          <a:noFill/>
          <a:ln w="9525">
            <a:noFill/>
            <a:miter lim="800000"/>
            <a:headEnd/>
            <a:tailEnd/>
          </a:ln>
        </p:spPr>
      </p:pic>
      <p:sp>
        <p:nvSpPr>
          <p:cNvPr id="45065" name="Text Box 12"/>
          <p:cNvSpPr txBox="1">
            <a:spLocks noChangeArrowheads="1"/>
          </p:cNvSpPr>
          <p:nvPr/>
        </p:nvSpPr>
        <p:spPr bwMode="auto">
          <a:xfrm>
            <a:off x="1066800" y="3048000"/>
            <a:ext cx="3352800" cy="1465263"/>
          </a:xfrm>
          <a:prstGeom prst="rect">
            <a:avLst/>
          </a:prstGeom>
          <a:noFill/>
          <a:ln w="9525">
            <a:noFill/>
            <a:miter lim="800000"/>
            <a:headEnd/>
            <a:tailEnd/>
          </a:ln>
        </p:spPr>
        <p:txBody>
          <a:bodyPr>
            <a:spAutoFit/>
          </a:bodyPr>
          <a:lstStyle/>
          <a:p>
            <a:pPr>
              <a:spcBef>
                <a:spcPct val="50000"/>
              </a:spcBef>
              <a:buFontTx/>
              <a:buChar char="•"/>
            </a:pPr>
            <a:r>
              <a:rPr lang="en-US"/>
              <a:t>The 2</a:t>
            </a:r>
            <a:r>
              <a:rPr lang="en-US" baseline="30000"/>
              <a:t>nd</a:t>
            </a:r>
            <a:r>
              <a:rPr lang="en-US"/>
              <a:t> Annual Western Regional Recovery Rally was held on September 10, 2016.  It was attended by 900 individuals.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p:cNvSpPr>
          <p:nvPr>
            <p:ph type="title" idx="4294967295"/>
          </p:nvPr>
        </p:nvSpPr>
        <p:spPr>
          <a:xfrm>
            <a:off x="1066800" y="1371600"/>
            <a:ext cx="7024688" cy="1143000"/>
          </a:xfrm>
        </p:spPr>
        <p:txBody>
          <a:bodyPr/>
          <a:lstStyle/>
          <a:p>
            <a:r>
              <a:rPr lang="en-US" smtClean="0"/>
              <a:t>Data- Mental Health</a:t>
            </a:r>
          </a:p>
        </p:txBody>
      </p:sp>
      <p:sp>
        <p:nvSpPr>
          <p:cNvPr id="47106" name="Rectangle 3"/>
          <p:cNvSpPr>
            <a:spLocks noGrp="1"/>
          </p:cNvSpPr>
          <p:nvPr>
            <p:ph type="body" idx="4294967295"/>
          </p:nvPr>
        </p:nvSpPr>
        <p:spPr>
          <a:xfrm>
            <a:off x="1066800" y="2819400"/>
            <a:ext cx="6777038" cy="3508375"/>
          </a:xfrm>
        </p:spPr>
        <p:txBody>
          <a:bodyPr/>
          <a:lstStyle/>
          <a:p>
            <a:r>
              <a:rPr lang="en-US" smtClean="0"/>
              <a:t>Report more than 7 days of poor mental health in the past month- 16% (HC), 13% (WNC) </a:t>
            </a:r>
          </a:p>
          <a:p>
            <a:r>
              <a:rPr lang="en-US" smtClean="0"/>
              <a:t>Unable to get needed mental health care or counseling in the past year- 7.3% (HC), 7.5% (WNC) </a:t>
            </a:r>
          </a:p>
        </p:txBody>
      </p:sp>
      <p:pic>
        <p:nvPicPr>
          <p:cNvPr id="47107" name="Picture 7" descr="county_seal3a1"/>
          <p:cNvPicPr>
            <a:picLocks noChangeAspect="1" noChangeArrowheads="1"/>
          </p:cNvPicPr>
          <p:nvPr/>
        </p:nvPicPr>
        <p:blipFill>
          <a:blip r:embed="rId2"/>
          <a:srcRect/>
          <a:stretch>
            <a:fillRect/>
          </a:stretch>
        </p:blipFill>
        <p:spPr bwMode="auto">
          <a:xfrm>
            <a:off x="533400" y="381000"/>
            <a:ext cx="1219200" cy="1201738"/>
          </a:xfrm>
          <a:prstGeom prst="rect">
            <a:avLst/>
          </a:prstGeom>
          <a:noFill/>
          <a:ln w="9525">
            <a:noFill/>
            <a:miter lim="800000"/>
            <a:headEnd/>
            <a:tailEnd/>
          </a:ln>
        </p:spPr>
      </p:pic>
      <p:sp>
        <p:nvSpPr>
          <p:cNvPr id="47108" name="Text Box 5"/>
          <p:cNvSpPr txBox="1">
            <a:spLocks noChangeArrowheads="1"/>
          </p:cNvSpPr>
          <p:nvPr/>
        </p:nvSpPr>
        <p:spPr bwMode="auto">
          <a:xfrm>
            <a:off x="381000" y="5867400"/>
            <a:ext cx="3505200" cy="823913"/>
          </a:xfrm>
          <a:prstGeom prst="rect">
            <a:avLst/>
          </a:prstGeom>
          <a:noFill/>
          <a:ln w="9525">
            <a:noFill/>
            <a:miter lim="800000"/>
            <a:headEnd/>
            <a:tailEnd/>
          </a:ln>
        </p:spPr>
        <p:txBody>
          <a:bodyPr>
            <a:spAutoFit/>
          </a:bodyPr>
          <a:lstStyle/>
          <a:p>
            <a:pPr>
              <a:spcBef>
                <a:spcPct val="50000"/>
              </a:spcBef>
            </a:pPr>
            <a:r>
              <a:rPr lang="en-US" sz="1200"/>
              <a:t>*HC= Haywood County</a:t>
            </a:r>
          </a:p>
          <a:p>
            <a:pPr>
              <a:spcBef>
                <a:spcPct val="50000"/>
              </a:spcBef>
            </a:pPr>
            <a:r>
              <a:rPr lang="en-US" sz="1200"/>
              <a:t>*WNC= Western North Carolina</a:t>
            </a:r>
          </a:p>
          <a:p>
            <a:pPr>
              <a:spcBef>
                <a:spcPct val="50000"/>
              </a:spcBef>
            </a:pPr>
            <a:endParaRPr lang="en-US" sz="1200"/>
          </a:p>
        </p:txBody>
      </p:sp>
      <p:sp>
        <p:nvSpPr>
          <p:cNvPr id="47109" name="Text Box 7"/>
          <p:cNvSpPr txBox="1">
            <a:spLocks noChangeArrowheads="1"/>
          </p:cNvSpPr>
          <p:nvPr/>
        </p:nvSpPr>
        <p:spPr bwMode="auto">
          <a:xfrm>
            <a:off x="3657600" y="5575300"/>
            <a:ext cx="5029200" cy="457200"/>
          </a:xfrm>
          <a:prstGeom prst="rect">
            <a:avLst/>
          </a:prstGeom>
          <a:noFill/>
          <a:ln w="9525">
            <a:noFill/>
            <a:miter lim="800000"/>
            <a:headEnd/>
            <a:tailEnd/>
          </a:ln>
        </p:spPr>
        <p:txBody>
          <a:bodyPr>
            <a:spAutoFit/>
          </a:bodyPr>
          <a:lstStyle/>
          <a:p>
            <a:pPr>
              <a:spcBef>
                <a:spcPct val="50000"/>
              </a:spcBef>
            </a:pPr>
            <a:r>
              <a:rPr lang="en-US" sz="1200" b="1"/>
              <a:t>Source:</a:t>
            </a:r>
            <a:r>
              <a:rPr lang="en-US" sz="1200"/>
              <a:t> 2015 PRC Community Health Survey, Professional Research Consultants, Inc. 2015</a:t>
            </a:r>
          </a:p>
        </p:txBody>
      </p:sp>
      <p:sp>
        <p:nvSpPr>
          <p:cNvPr id="47110"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5"/>
          <p:cNvSpPr>
            <a:spLocks noGrp="1"/>
          </p:cNvSpPr>
          <p:nvPr>
            <p:ph type="title"/>
          </p:nvPr>
        </p:nvSpPr>
        <p:spPr>
          <a:xfrm>
            <a:off x="990600" y="152400"/>
            <a:ext cx="7100888" cy="2057400"/>
          </a:xfrm>
        </p:spPr>
        <p:txBody>
          <a:bodyPr/>
          <a:lstStyle/>
          <a:p>
            <a:pPr eaLnBrk="1" hangingPunct="1"/>
            <a:r>
              <a:rPr lang="en-US" sz="3600" smtClean="0"/>
              <a:t>Mental Health Plan</a:t>
            </a:r>
            <a:endParaRPr lang="en-US" sz="4400" smtClean="0"/>
          </a:p>
        </p:txBody>
      </p:sp>
      <p:sp>
        <p:nvSpPr>
          <p:cNvPr id="48130" name="Content Placeholder 6"/>
          <p:cNvSpPr>
            <a:spLocks noGrp="1"/>
          </p:cNvSpPr>
          <p:nvPr>
            <p:ph idx="1"/>
          </p:nvPr>
        </p:nvSpPr>
        <p:spPr>
          <a:xfrm>
            <a:off x="1066800" y="2895600"/>
            <a:ext cx="6777038" cy="3508375"/>
          </a:xfrm>
        </p:spPr>
        <p:txBody>
          <a:bodyPr/>
          <a:lstStyle/>
          <a:p>
            <a:pPr eaLnBrk="1" hangingPunct="1"/>
            <a:r>
              <a:rPr lang="en-US" sz="2000" smtClean="0"/>
              <a:t>Objective:</a:t>
            </a:r>
            <a:br>
              <a:rPr lang="en-US" sz="2000" smtClean="0"/>
            </a:br>
            <a:r>
              <a:rPr lang="en-US" sz="2000" smtClean="0"/>
              <a:t>Reduce the rate of mental health visits to emergency departments.</a:t>
            </a:r>
            <a:endParaRPr lang="en-US" sz="1800" smtClean="0"/>
          </a:p>
          <a:p>
            <a:pPr eaLnBrk="1" hangingPunct="1"/>
            <a:r>
              <a:rPr lang="en-US" sz="1800" smtClean="0"/>
              <a:t>1-Mental Health First Aid/Youth Mental Health First Aid </a:t>
            </a:r>
          </a:p>
          <a:p>
            <a:pPr marL="742950" lvl="1" indent="-285750" eaLnBrk="1" hangingPunct="1"/>
            <a:r>
              <a:rPr lang="en-US" sz="1800" smtClean="0"/>
              <a:t>A minimum of four classes will be held by May 2018 with 25 people attending per class. </a:t>
            </a:r>
          </a:p>
          <a:p>
            <a:pPr eaLnBrk="1" hangingPunct="1"/>
            <a:r>
              <a:rPr lang="en-US" sz="1800" smtClean="0"/>
              <a:t>2-Provide Question/Persuade/Refer (QPR) training to community members and form suicide prevention plan</a:t>
            </a:r>
          </a:p>
          <a:p>
            <a:pPr marL="742950" lvl="1" indent="-285750" eaLnBrk="1" hangingPunct="1"/>
            <a:r>
              <a:rPr lang="en-US" sz="1800" smtClean="0"/>
              <a:t> Hold a minimum of six QPR trainings with community members and organizations. </a:t>
            </a:r>
          </a:p>
        </p:txBody>
      </p:sp>
      <p:sp>
        <p:nvSpPr>
          <p:cNvPr id="48131" name="TextBox 7"/>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48132" name="Picture 7" descr="county_seal3a1"/>
          <p:cNvPicPr>
            <a:picLocks noChangeAspect="1" noChangeArrowheads="1"/>
          </p:cNvPicPr>
          <p:nvPr/>
        </p:nvPicPr>
        <p:blipFill>
          <a:blip r:embed="rId2"/>
          <a:srcRect/>
          <a:stretch>
            <a:fillRect/>
          </a:stretch>
        </p:blipFill>
        <p:spPr bwMode="auto">
          <a:xfrm>
            <a:off x="533400" y="381000"/>
            <a:ext cx="1219200" cy="1201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idx="4294967295"/>
          </p:nvPr>
        </p:nvSpPr>
        <p:spPr>
          <a:xfrm>
            <a:off x="1066800" y="1295400"/>
            <a:ext cx="7024688" cy="1143000"/>
          </a:xfrm>
        </p:spPr>
        <p:txBody>
          <a:bodyPr/>
          <a:lstStyle/>
          <a:p>
            <a:pPr eaLnBrk="1" hangingPunct="1"/>
            <a:r>
              <a:rPr lang="en-US" sz="3600" smtClean="0"/>
              <a:t>Mental Health Progress Highlights</a:t>
            </a:r>
          </a:p>
        </p:txBody>
      </p:sp>
      <p:sp>
        <p:nvSpPr>
          <p:cNvPr id="49154" name="Text Placeholder 2"/>
          <p:cNvSpPr>
            <a:spLocks noGrp="1"/>
          </p:cNvSpPr>
          <p:nvPr>
            <p:ph type="body" idx="4294967295"/>
          </p:nvPr>
        </p:nvSpPr>
        <p:spPr>
          <a:xfrm>
            <a:off x="1143000" y="2514600"/>
            <a:ext cx="3362325" cy="427038"/>
          </a:xfrm>
        </p:spPr>
        <p:txBody>
          <a:bodyPr anchor="b"/>
          <a:lstStyle/>
          <a:p>
            <a:pPr marL="0" indent="0" eaLnBrk="1" hangingPunct="1">
              <a:lnSpc>
                <a:spcPct val="90000"/>
              </a:lnSpc>
              <a:buFont typeface="Wingdings 2" pitchFamily="18" charset="2"/>
              <a:buNone/>
            </a:pPr>
            <a:r>
              <a:rPr lang="en-US" b="1" smtClean="0">
                <a:solidFill>
                  <a:schemeClr val="accent1"/>
                </a:solidFill>
              </a:rPr>
              <a:t>Project </a:t>
            </a:r>
          </a:p>
        </p:txBody>
      </p:sp>
      <p:sp>
        <p:nvSpPr>
          <p:cNvPr id="49155" name="Text Placeholder 4"/>
          <p:cNvSpPr>
            <a:spLocks noGrp="1"/>
          </p:cNvSpPr>
          <p:nvPr>
            <p:ph type="body" sz="quarter" idx="4294967295"/>
          </p:nvPr>
        </p:nvSpPr>
        <p:spPr>
          <a:xfrm>
            <a:off x="4648200" y="2438400"/>
            <a:ext cx="3540125" cy="457200"/>
          </a:xfrm>
        </p:spPr>
        <p:txBody>
          <a:bodyPr anchor="b"/>
          <a:lstStyle/>
          <a:p>
            <a:pPr marL="0" indent="0" eaLnBrk="1" hangingPunct="1">
              <a:buFont typeface="Wingdings 2" pitchFamily="18" charset="2"/>
              <a:buNone/>
            </a:pPr>
            <a:r>
              <a:rPr lang="en-US" b="1" smtClean="0">
                <a:solidFill>
                  <a:schemeClr val="accent1"/>
                </a:solidFill>
              </a:rPr>
              <a:t>Partners </a:t>
            </a:r>
          </a:p>
        </p:txBody>
      </p:sp>
      <p:sp>
        <p:nvSpPr>
          <p:cNvPr id="49156" name="Content Placeholder 3"/>
          <p:cNvSpPr>
            <a:spLocks noGrp="1"/>
          </p:cNvSpPr>
          <p:nvPr>
            <p:ph sz="quarter" idx="4294967295"/>
          </p:nvPr>
        </p:nvSpPr>
        <p:spPr>
          <a:xfrm>
            <a:off x="4267200" y="2971800"/>
            <a:ext cx="3660775" cy="3200400"/>
          </a:xfrm>
        </p:spPr>
        <p:txBody>
          <a:bodyPr/>
          <a:lstStyle/>
          <a:p>
            <a:pPr eaLnBrk="1" hangingPunct="1"/>
            <a:r>
              <a:rPr lang="en-US" sz="1800" smtClean="0"/>
              <a:t>Vaya Health and host organizations </a:t>
            </a:r>
          </a:p>
          <a:p>
            <a:pPr eaLnBrk="1" hangingPunct="1">
              <a:buFont typeface="Wingdings 2" pitchFamily="18" charset="2"/>
              <a:buNone/>
            </a:pPr>
            <a:endParaRPr lang="en-US" sz="1800" smtClean="0"/>
          </a:p>
        </p:txBody>
      </p:sp>
      <p:sp>
        <p:nvSpPr>
          <p:cNvPr id="49157" name="TextBox 7"/>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49158" name="Picture 7" descr="county_seal3a1"/>
          <p:cNvPicPr>
            <a:picLocks noChangeAspect="1" noChangeArrowheads="1"/>
          </p:cNvPicPr>
          <p:nvPr/>
        </p:nvPicPr>
        <p:blipFill>
          <a:blip r:embed="rId3"/>
          <a:srcRect/>
          <a:stretch>
            <a:fillRect/>
          </a:stretch>
        </p:blipFill>
        <p:spPr bwMode="auto">
          <a:xfrm>
            <a:off x="7543800" y="5332413"/>
            <a:ext cx="1143000" cy="1127125"/>
          </a:xfrm>
          <a:prstGeom prst="rect">
            <a:avLst/>
          </a:prstGeom>
          <a:noFill/>
          <a:ln w="9525">
            <a:noFill/>
            <a:miter lim="800000"/>
            <a:headEnd/>
            <a:tailEnd/>
          </a:ln>
        </p:spPr>
      </p:pic>
      <p:sp>
        <p:nvSpPr>
          <p:cNvPr id="49159" name="Content Placeholder 3"/>
          <p:cNvSpPr>
            <a:spLocks/>
          </p:cNvSpPr>
          <p:nvPr/>
        </p:nvSpPr>
        <p:spPr bwMode="auto">
          <a:xfrm>
            <a:off x="1066800" y="2971800"/>
            <a:ext cx="3419475" cy="3505200"/>
          </a:xfrm>
          <a:prstGeom prst="rect">
            <a:avLst/>
          </a:prstGeom>
          <a:noFill/>
          <a:ln w="9525">
            <a:noFill/>
            <a:miter lim="800000"/>
            <a:headEnd/>
            <a:tailEnd/>
          </a:ln>
        </p:spPr>
        <p:txBody>
          <a:bodyPr/>
          <a:lstStyle/>
          <a:p>
            <a:pPr marL="342900" indent="-273050">
              <a:spcBef>
                <a:spcPct val="20000"/>
              </a:spcBef>
              <a:buClr>
                <a:schemeClr val="accent1"/>
              </a:buClr>
              <a:buSzPct val="76000"/>
              <a:buFont typeface="Wingdings 2" pitchFamily="18" charset="2"/>
              <a:buNone/>
            </a:pPr>
            <a:endParaRPr lang="en-US">
              <a:solidFill>
                <a:schemeClr val="tx2"/>
              </a:solidFill>
              <a:latin typeface="Century Gothic" pitchFamily="34" charset="0"/>
            </a:endParaRPr>
          </a:p>
        </p:txBody>
      </p:sp>
      <p:pic>
        <p:nvPicPr>
          <p:cNvPr id="49160" name="Picture 10" descr="logo-drop-shadow-2x"/>
          <p:cNvPicPr>
            <a:picLocks noChangeAspect="1" noChangeArrowheads="1"/>
          </p:cNvPicPr>
          <p:nvPr>
            <p:ph sz="half" idx="4294967295"/>
          </p:nvPr>
        </p:nvPicPr>
        <p:blipFill>
          <a:blip r:embed="rId4"/>
          <a:srcRect/>
          <a:stretch>
            <a:fillRect/>
          </a:stretch>
        </p:blipFill>
        <p:spPr>
          <a:xfrm>
            <a:off x="4038600" y="4800600"/>
            <a:ext cx="981075" cy="1524000"/>
          </a:xfrm>
        </p:spPr>
      </p:pic>
      <p:sp>
        <p:nvSpPr>
          <p:cNvPr id="49161" name="Text Box 11"/>
          <p:cNvSpPr txBox="1">
            <a:spLocks noChangeArrowheads="1"/>
          </p:cNvSpPr>
          <p:nvPr/>
        </p:nvSpPr>
        <p:spPr bwMode="auto">
          <a:xfrm>
            <a:off x="838200" y="3048000"/>
            <a:ext cx="3276600" cy="1465263"/>
          </a:xfrm>
          <a:prstGeom prst="rect">
            <a:avLst/>
          </a:prstGeom>
          <a:noFill/>
          <a:ln w="9525">
            <a:noFill/>
            <a:miter lim="800000"/>
            <a:headEnd/>
            <a:tailEnd/>
          </a:ln>
        </p:spPr>
        <p:txBody>
          <a:bodyPr>
            <a:spAutoFit/>
          </a:bodyPr>
          <a:lstStyle/>
          <a:p>
            <a:pPr>
              <a:spcBef>
                <a:spcPct val="50000"/>
              </a:spcBef>
              <a:buFontTx/>
              <a:buChar char="•"/>
            </a:pPr>
            <a:r>
              <a:rPr lang="en-US"/>
              <a:t>Mental Health First Aid classes have been taught in the county by Vaya Health (formerly Smoky Mountain MCO).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3"/>
          <p:cNvSpPr>
            <a:spLocks noGrp="1"/>
          </p:cNvSpPr>
          <p:nvPr>
            <p:ph type="title"/>
          </p:nvPr>
        </p:nvSpPr>
        <p:spPr>
          <a:xfrm>
            <a:off x="1752600" y="1066800"/>
            <a:ext cx="7024688" cy="1143000"/>
          </a:xfrm>
        </p:spPr>
        <p:txBody>
          <a:bodyPr/>
          <a:lstStyle/>
          <a:p>
            <a:pPr eaLnBrk="1" hangingPunct="1"/>
            <a:r>
              <a:rPr lang="en-US" sz="3600" smtClean="0"/>
              <a:t>Data- Physical Activity and Nutrition </a:t>
            </a:r>
          </a:p>
        </p:txBody>
      </p:sp>
      <p:sp>
        <p:nvSpPr>
          <p:cNvPr id="51202" name="Content Placeholder 4"/>
          <p:cNvSpPr>
            <a:spLocks noGrp="1"/>
          </p:cNvSpPr>
          <p:nvPr>
            <p:ph sz="quarter" idx="13"/>
          </p:nvPr>
        </p:nvSpPr>
        <p:spPr>
          <a:xfrm>
            <a:off x="1066800" y="2209800"/>
            <a:ext cx="7162800" cy="2868613"/>
          </a:xfrm>
        </p:spPr>
        <p:txBody>
          <a:bodyPr/>
          <a:lstStyle/>
          <a:p>
            <a:pPr eaLnBrk="1" hangingPunct="1"/>
            <a:r>
              <a:rPr lang="en-US" sz="2000" smtClean="0"/>
              <a:t>In Haywood County, adults report consuming 6.8 servings of fruit per week (7.3, WNC).  Vegetables are consumed at 7.6 servings per week (8.4, WNC).  </a:t>
            </a:r>
          </a:p>
          <a:p>
            <a:pPr eaLnBrk="1" hangingPunct="1"/>
            <a:r>
              <a:rPr lang="en-US" sz="2000" smtClean="0"/>
              <a:t>The obesity rate for Haywood County is 27.9%, compared to 28.8% in WNC.  This number combines both overweight and obese adults.   </a:t>
            </a:r>
          </a:p>
          <a:p>
            <a:pPr eaLnBrk="1" hangingPunct="1"/>
            <a:r>
              <a:rPr lang="en-US" sz="2000" smtClean="0"/>
              <a:t>The rate of overweight adults in Haywood County is 64.8%, compared to 64.3% in WNC.</a:t>
            </a:r>
            <a:r>
              <a:rPr lang="en-US" sz="1600" smtClean="0"/>
              <a:t>  </a:t>
            </a:r>
            <a:endParaRPr lang="en-US" sz="1900" smtClean="0"/>
          </a:p>
        </p:txBody>
      </p:sp>
      <p:sp>
        <p:nvSpPr>
          <p:cNvPr id="51203" name="TextBox 10"/>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51204" name="Rectangle 5"/>
          <p:cNvSpPr>
            <a:spLocks noChangeArrowheads="1"/>
          </p:cNvSpPr>
          <p:nvPr/>
        </p:nvSpPr>
        <p:spPr bwMode="auto">
          <a:xfrm>
            <a:off x="685800" y="5562600"/>
            <a:ext cx="7848600" cy="730250"/>
          </a:xfrm>
          <a:prstGeom prst="rect">
            <a:avLst/>
          </a:prstGeom>
          <a:noFill/>
          <a:ln w="9525">
            <a:noFill/>
            <a:miter lim="800000"/>
            <a:headEnd/>
            <a:tailEnd/>
          </a:ln>
        </p:spPr>
        <p:txBody>
          <a:bodyPr>
            <a:spAutoFit/>
          </a:bodyPr>
          <a:lstStyle/>
          <a:p>
            <a:r>
              <a:rPr lang="en-US" sz="1400" b="1">
                <a:latin typeface="Tw Cen MT" pitchFamily="34" charset="0"/>
              </a:rPr>
              <a:t>Sources:</a:t>
            </a:r>
            <a:r>
              <a:rPr lang="en-US" sz="1400">
                <a:latin typeface="Tw Cen MT" pitchFamily="34" charset="0"/>
              </a:rPr>
              <a:t>	● 2015 PRC Community Health Survey, Professional Research Consultants, Inc. </a:t>
            </a:r>
          </a:p>
          <a:p>
            <a:r>
              <a:rPr lang="en-US" sz="1400">
                <a:latin typeface="Tw Cen MT" pitchFamily="34" charset="0"/>
              </a:rPr>
              <a:t>	● The definition of obesity is having a body mass index (BMI), a ratio of weight to height 	(kilograms divided by meters squared), greater than or equal to 30.0, regardless of gender.</a:t>
            </a:r>
          </a:p>
        </p:txBody>
      </p:sp>
      <p:pic>
        <p:nvPicPr>
          <p:cNvPr id="51205" name="Picture 7" descr="county_seal3a1"/>
          <p:cNvPicPr>
            <a:picLocks noChangeAspect="1" noChangeArrowheads="1"/>
          </p:cNvPicPr>
          <p:nvPr/>
        </p:nvPicPr>
        <p:blipFill>
          <a:blip r:embed="rId3"/>
          <a:srcRect/>
          <a:stretch>
            <a:fillRect/>
          </a:stretch>
        </p:blipFill>
        <p:spPr bwMode="auto">
          <a:xfrm>
            <a:off x="533400" y="381000"/>
            <a:ext cx="1219200" cy="1201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p:cNvSpPr>
          <p:nvPr>
            <p:ph type="title" idx="4294967295"/>
          </p:nvPr>
        </p:nvSpPr>
        <p:spPr>
          <a:xfrm>
            <a:off x="1066800" y="990600"/>
            <a:ext cx="7024688" cy="1143000"/>
          </a:xfrm>
        </p:spPr>
        <p:txBody>
          <a:bodyPr/>
          <a:lstStyle/>
          <a:p>
            <a:r>
              <a:rPr lang="en-US" smtClean="0"/>
              <a:t>Physical Activity Plan</a:t>
            </a:r>
          </a:p>
        </p:txBody>
      </p:sp>
      <p:sp>
        <p:nvSpPr>
          <p:cNvPr id="53250" name="Rectangle 3"/>
          <p:cNvSpPr>
            <a:spLocks noGrp="1"/>
          </p:cNvSpPr>
          <p:nvPr>
            <p:ph type="body" idx="4294967295"/>
          </p:nvPr>
        </p:nvSpPr>
        <p:spPr/>
        <p:txBody>
          <a:bodyPr/>
          <a:lstStyle/>
          <a:p>
            <a:pPr>
              <a:lnSpc>
                <a:spcPct val="90000"/>
              </a:lnSpc>
            </a:pPr>
            <a:r>
              <a:rPr lang="en-US" smtClean="0"/>
              <a:t>Objective-Decrease the adult overweight</a:t>
            </a:r>
            <a:r>
              <a:rPr lang="en-US" u="sng" smtClean="0"/>
              <a:t> </a:t>
            </a:r>
            <a:r>
              <a:rPr lang="en-US" smtClean="0"/>
              <a:t>and obesity rate in Haywood County to 62%.  </a:t>
            </a:r>
          </a:p>
          <a:p>
            <a:pPr lvl="1">
              <a:lnSpc>
                <a:spcPct val="90000"/>
              </a:lnSpc>
            </a:pPr>
            <a:r>
              <a:rPr lang="en-US" sz="2000" smtClean="0"/>
              <a:t>Faithful Families Eating Smart and Moving More (FFESMM)- 2 classes will be taught at churches or other faith-based organizations </a:t>
            </a:r>
          </a:p>
          <a:p>
            <a:pPr lvl="1">
              <a:lnSpc>
                <a:spcPct val="90000"/>
              </a:lnSpc>
            </a:pPr>
            <a:r>
              <a:rPr lang="en-US" sz="2000" smtClean="0"/>
              <a:t>National Diabetes Prevention Program- 50 participants will complete the program </a:t>
            </a:r>
          </a:p>
          <a:p>
            <a:pPr lvl="1">
              <a:lnSpc>
                <a:spcPct val="90000"/>
              </a:lnSpc>
            </a:pPr>
            <a:r>
              <a:rPr lang="en-US" sz="2000" smtClean="0"/>
              <a:t>Results-Based Accountability- This evidence-based process will be used to track progress and evaluate results </a:t>
            </a:r>
          </a:p>
          <a:p>
            <a:pPr lvl="1">
              <a:lnSpc>
                <a:spcPct val="90000"/>
              </a:lnSpc>
            </a:pPr>
            <a:endParaRPr lang="en-US" sz="2000" smtClean="0"/>
          </a:p>
          <a:p>
            <a:pPr lvl="1">
              <a:lnSpc>
                <a:spcPct val="90000"/>
              </a:lnSpc>
            </a:pPr>
            <a:endParaRPr lang="en-US" smtClean="0"/>
          </a:p>
        </p:txBody>
      </p:sp>
      <p:sp>
        <p:nvSpPr>
          <p:cNvPr id="53251"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5"/>
          <p:cNvSpPr>
            <a:spLocks noGrp="1"/>
          </p:cNvSpPr>
          <p:nvPr>
            <p:ph type="title"/>
          </p:nvPr>
        </p:nvSpPr>
        <p:spPr/>
        <p:txBody>
          <a:bodyPr/>
          <a:lstStyle/>
          <a:p>
            <a:pPr eaLnBrk="1" hangingPunct="1"/>
            <a:r>
              <a:rPr lang="en-US" smtClean="0"/>
              <a:t>Progress Highlights 2016 </a:t>
            </a:r>
          </a:p>
        </p:txBody>
      </p:sp>
      <p:sp>
        <p:nvSpPr>
          <p:cNvPr id="54274" name="Content Placeholder 6"/>
          <p:cNvSpPr>
            <a:spLocks noGrp="1"/>
          </p:cNvSpPr>
          <p:nvPr>
            <p:ph idx="1"/>
          </p:nvPr>
        </p:nvSpPr>
        <p:spPr>
          <a:xfrm>
            <a:off x="609600" y="2438400"/>
            <a:ext cx="6777038" cy="4191000"/>
          </a:xfrm>
        </p:spPr>
        <p:txBody>
          <a:bodyPr/>
          <a:lstStyle/>
          <a:p>
            <a:pPr eaLnBrk="1" hangingPunct="1"/>
            <a:r>
              <a:rPr lang="en-US" sz="2800" smtClean="0">
                <a:solidFill>
                  <a:schemeClr val="accent2"/>
                </a:solidFill>
              </a:rPr>
              <a:t>Fitness Challenge </a:t>
            </a:r>
          </a:p>
          <a:p>
            <a:pPr marL="742950" lvl="1" indent="-285750" eaLnBrk="1" hangingPunct="1"/>
            <a:r>
              <a:rPr lang="en-US" sz="2800" smtClean="0">
                <a:solidFill>
                  <a:schemeClr val="accent2"/>
                </a:solidFill>
              </a:rPr>
              <a:t>Raised- $5,590 </a:t>
            </a:r>
          </a:p>
          <a:p>
            <a:pPr marL="742950" lvl="1" indent="-285750" eaLnBrk="1" hangingPunct="1"/>
            <a:r>
              <a:rPr lang="en-US" sz="2800" smtClean="0">
                <a:solidFill>
                  <a:schemeClr val="accent2"/>
                </a:solidFill>
              </a:rPr>
              <a:t>Participants- 559 </a:t>
            </a:r>
          </a:p>
          <a:p>
            <a:pPr eaLnBrk="1" hangingPunct="1"/>
            <a:r>
              <a:rPr lang="en-US" sz="2800" smtClean="0">
                <a:solidFill>
                  <a:schemeClr val="accent2"/>
                </a:solidFill>
              </a:rPr>
              <a:t>Power of Pink</a:t>
            </a:r>
          </a:p>
          <a:p>
            <a:pPr marL="742950" lvl="1" indent="-285750" eaLnBrk="1" hangingPunct="1"/>
            <a:r>
              <a:rPr lang="en-US" sz="2800" smtClean="0">
                <a:solidFill>
                  <a:schemeClr val="accent2"/>
                </a:solidFill>
              </a:rPr>
              <a:t>Raised- $11,254</a:t>
            </a:r>
          </a:p>
          <a:p>
            <a:pPr marL="742950" lvl="1" indent="-285750" eaLnBrk="1" hangingPunct="1"/>
            <a:r>
              <a:rPr lang="en-US" sz="2800" smtClean="0">
                <a:solidFill>
                  <a:schemeClr val="accent2"/>
                </a:solidFill>
              </a:rPr>
              <a:t>Participants- 241</a:t>
            </a:r>
            <a:r>
              <a:rPr lang="en-US" smtClean="0">
                <a:solidFill>
                  <a:schemeClr val="accent2"/>
                </a:solidFill>
              </a:rPr>
              <a:t> </a:t>
            </a:r>
          </a:p>
        </p:txBody>
      </p:sp>
      <p:sp>
        <p:nvSpPr>
          <p:cNvPr id="54275"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54276" name="Picture 7" descr="county_seal3a1"/>
          <p:cNvPicPr>
            <a:picLocks noChangeAspect="1" noChangeArrowheads="1"/>
          </p:cNvPicPr>
          <p:nvPr/>
        </p:nvPicPr>
        <p:blipFill>
          <a:blip r:embed="rId3"/>
          <a:srcRect/>
          <a:stretch>
            <a:fillRect/>
          </a:stretch>
        </p:blipFill>
        <p:spPr bwMode="auto">
          <a:xfrm>
            <a:off x="533400" y="381000"/>
            <a:ext cx="1219200" cy="1201738"/>
          </a:xfrm>
          <a:prstGeom prst="rect">
            <a:avLst/>
          </a:prstGeom>
          <a:noFill/>
          <a:ln w="9525">
            <a:noFill/>
            <a:miter lim="800000"/>
            <a:headEnd/>
            <a:tailEnd/>
          </a:ln>
        </p:spPr>
      </p:pic>
      <p:sp>
        <p:nvSpPr>
          <p:cNvPr id="54277" name="Text Box 4"/>
          <p:cNvSpPr txBox="1">
            <a:spLocks noChangeArrowheads="1"/>
          </p:cNvSpPr>
          <p:nvPr/>
        </p:nvSpPr>
        <p:spPr bwMode="auto">
          <a:xfrm>
            <a:off x="457200" y="5943600"/>
            <a:ext cx="2667000" cy="549275"/>
          </a:xfrm>
          <a:prstGeom prst="rect">
            <a:avLst/>
          </a:prstGeom>
          <a:noFill/>
          <a:ln w="9525">
            <a:noFill/>
            <a:miter lim="800000"/>
            <a:headEnd/>
            <a:tailEnd/>
          </a:ln>
        </p:spPr>
        <p:txBody>
          <a:bodyPr>
            <a:spAutoFit/>
          </a:bodyPr>
          <a:lstStyle/>
          <a:p>
            <a:pPr>
              <a:spcBef>
                <a:spcPct val="50000"/>
              </a:spcBef>
            </a:pPr>
            <a:r>
              <a:rPr lang="en-US" sz="1200" b="1"/>
              <a:t>Source:</a:t>
            </a:r>
            <a:r>
              <a:rPr lang="en-US" sz="1200"/>
              <a:t> Event organizers</a:t>
            </a:r>
          </a:p>
          <a:p>
            <a:pPr>
              <a:spcBef>
                <a:spcPct val="50000"/>
              </a:spcBef>
            </a:pPr>
            <a:endParaRPr lang="en-US" sz="120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le 5"/>
          <p:cNvSpPr>
            <a:spLocks noGrp="1"/>
          </p:cNvSpPr>
          <p:nvPr>
            <p:ph type="title"/>
          </p:nvPr>
        </p:nvSpPr>
        <p:spPr>
          <a:xfrm>
            <a:off x="838200" y="1066800"/>
            <a:ext cx="7305675" cy="646113"/>
          </a:xfrm>
        </p:spPr>
        <p:txBody>
          <a:bodyPr/>
          <a:lstStyle/>
          <a:p>
            <a:pPr eaLnBrk="1" hangingPunct="1"/>
            <a:r>
              <a:rPr lang="en-US" sz="2400" smtClean="0"/>
              <a:t>Physical Activity and Nutrition –</a:t>
            </a:r>
            <a:br>
              <a:rPr lang="en-US" sz="2400" smtClean="0"/>
            </a:br>
            <a:r>
              <a:rPr lang="en-US" sz="2400" smtClean="0"/>
              <a:t> Fitness Challenge Partners</a:t>
            </a:r>
            <a:r>
              <a:rPr lang="en-US" sz="3600" smtClean="0"/>
              <a:t> </a:t>
            </a:r>
          </a:p>
        </p:txBody>
      </p:sp>
      <p:sp>
        <p:nvSpPr>
          <p:cNvPr id="56322" name="TextBox 7"/>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
        <p:nvSpPr>
          <p:cNvPr id="56323" name="Text Box 8"/>
          <p:cNvSpPr txBox="1">
            <a:spLocks noChangeArrowheads="1"/>
          </p:cNvSpPr>
          <p:nvPr/>
        </p:nvSpPr>
        <p:spPr bwMode="auto">
          <a:xfrm>
            <a:off x="990600" y="1752600"/>
            <a:ext cx="5715000" cy="366713"/>
          </a:xfrm>
          <a:prstGeom prst="rect">
            <a:avLst/>
          </a:prstGeom>
          <a:noFill/>
          <a:ln w="9525">
            <a:noFill/>
            <a:miter lim="800000"/>
            <a:headEnd/>
            <a:tailEnd/>
          </a:ln>
        </p:spPr>
        <p:txBody>
          <a:bodyPr>
            <a:spAutoFit/>
          </a:bodyPr>
          <a:lstStyle/>
          <a:p>
            <a:pPr>
              <a:spcBef>
                <a:spcPct val="50000"/>
              </a:spcBef>
            </a:pPr>
            <a:endParaRPr lang="en-US"/>
          </a:p>
        </p:txBody>
      </p:sp>
      <p:sp>
        <p:nvSpPr>
          <p:cNvPr id="56324" name="Text Box 5"/>
          <p:cNvSpPr txBox="1">
            <a:spLocks noChangeArrowheads="1"/>
          </p:cNvSpPr>
          <p:nvPr/>
        </p:nvSpPr>
        <p:spPr bwMode="auto">
          <a:xfrm>
            <a:off x="914400" y="1752600"/>
            <a:ext cx="3733800" cy="4997450"/>
          </a:xfrm>
          <a:prstGeom prst="rect">
            <a:avLst/>
          </a:prstGeom>
          <a:noFill/>
          <a:ln w="9525">
            <a:noFill/>
            <a:miter lim="800000"/>
            <a:headEnd/>
            <a:tailEnd/>
          </a:ln>
        </p:spPr>
        <p:txBody>
          <a:bodyPr>
            <a:spAutoFit/>
          </a:bodyPr>
          <a:lstStyle/>
          <a:p>
            <a:pPr>
              <a:spcBef>
                <a:spcPct val="50000"/>
              </a:spcBef>
              <a:buFontTx/>
              <a:buChar char="•"/>
            </a:pPr>
            <a:r>
              <a:rPr lang="en-US" sz="1600"/>
              <a:t>Angie’s Dance Academy </a:t>
            </a:r>
          </a:p>
          <a:p>
            <a:pPr>
              <a:spcBef>
                <a:spcPct val="50000"/>
              </a:spcBef>
              <a:buFontTx/>
              <a:buChar char="•"/>
            </a:pPr>
            <a:r>
              <a:rPr lang="en-US" sz="1600"/>
              <a:t>Blue Ridge Natural Health</a:t>
            </a:r>
          </a:p>
          <a:p>
            <a:pPr>
              <a:spcBef>
                <a:spcPct val="50000"/>
              </a:spcBef>
              <a:buFontTx/>
              <a:buChar char="•"/>
            </a:pPr>
            <a:r>
              <a:rPr lang="en-US" sz="1600"/>
              <a:t>Body Lyrics Belly Dance</a:t>
            </a:r>
          </a:p>
          <a:p>
            <a:pPr>
              <a:spcBef>
                <a:spcPct val="50000"/>
              </a:spcBef>
              <a:buFontTx/>
              <a:buChar char="•"/>
            </a:pPr>
            <a:r>
              <a:rPr lang="en-US" sz="1600"/>
              <a:t>CrossFit Haywood</a:t>
            </a:r>
          </a:p>
          <a:p>
            <a:pPr>
              <a:spcBef>
                <a:spcPct val="50000"/>
              </a:spcBef>
              <a:buFontTx/>
              <a:buChar char="•"/>
            </a:pPr>
            <a:r>
              <a:rPr lang="en-US" sz="1600"/>
              <a:t>CrossFit Yona</a:t>
            </a:r>
          </a:p>
          <a:p>
            <a:pPr>
              <a:spcBef>
                <a:spcPct val="50000"/>
              </a:spcBef>
              <a:buFontTx/>
              <a:buChar char="•"/>
            </a:pPr>
            <a:r>
              <a:rPr lang="en-US" sz="1600"/>
              <a:t>Haywood Regional Health and Fitness Center</a:t>
            </a:r>
          </a:p>
          <a:p>
            <a:pPr>
              <a:spcBef>
                <a:spcPct val="50000"/>
              </a:spcBef>
              <a:buFontTx/>
              <a:buChar char="•"/>
            </a:pPr>
            <a:r>
              <a:rPr lang="en-US" sz="1600"/>
              <a:t>Maggie Mountain Fitness and Massage</a:t>
            </a:r>
          </a:p>
          <a:p>
            <a:pPr>
              <a:spcBef>
                <a:spcPct val="50000"/>
              </a:spcBef>
              <a:buFontTx/>
              <a:buChar char="•"/>
            </a:pPr>
            <a:r>
              <a:rPr lang="en-US" sz="1600"/>
              <a:t>Smoky Mountain Sk8Way &amp; Fun Zone</a:t>
            </a:r>
          </a:p>
          <a:p>
            <a:pPr>
              <a:spcBef>
                <a:spcPct val="50000"/>
              </a:spcBef>
              <a:buFontTx/>
              <a:buChar char="•"/>
            </a:pPr>
            <a:endParaRPr lang="en-US" sz="1600"/>
          </a:p>
          <a:p>
            <a:pPr>
              <a:spcBef>
                <a:spcPct val="50000"/>
              </a:spcBef>
            </a:pPr>
            <a:endParaRPr lang="en-US"/>
          </a:p>
          <a:p>
            <a:pPr>
              <a:spcBef>
                <a:spcPct val="50000"/>
              </a:spcBef>
            </a:pPr>
            <a:endParaRPr lang="en-US"/>
          </a:p>
          <a:p>
            <a:pPr>
              <a:spcBef>
                <a:spcPct val="50000"/>
              </a:spcBef>
            </a:pPr>
            <a:endParaRPr lang="en-US"/>
          </a:p>
        </p:txBody>
      </p:sp>
      <p:sp>
        <p:nvSpPr>
          <p:cNvPr id="56325" name="Text Box 6"/>
          <p:cNvSpPr txBox="1">
            <a:spLocks noChangeArrowheads="1"/>
          </p:cNvSpPr>
          <p:nvPr/>
        </p:nvSpPr>
        <p:spPr bwMode="auto">
          <a:xfrm>
            <a:off x="4876800" y="1752600"/>
            <a:ext cx="3352800" cy="2781300"/>
          </a:xfrm>
          <a:prstGeom prst="rect">
            <a:avLst/>
          </a:prstGeom>
          <a:noFill/>
          <a:ln w="9525">
            <a:noFill/>
            <a:miter lim="800000"/>
            <a:headEnd/>
            <a:tailEnd/>
          </a:ln>
        </p:spPr>
        <p:txBody>
          <a:bodyPr>
            <a:spAutoFit/>
          </a:bodyPr>
          <a:lstStyle/>
          <a:p>
            <a:pPr>
              <a:spcBef>
                <a:spcPct val="50000"/>
              </a:spcBef>
              <a:buFontTx/>
              <a:buChar char="•"/>
            </a:pPr>
            <a:r>
              <a:rPr lang="en-US" sz="1600"/>
              <a:t>Maggie Martial Arts </a:t>
            </a:r>
          </a:p>
          <a:p>
            <a:pPr>
              <a:spcBef>
                <a:spcPct val="50000"/>
              </a:spcBef>
              <a:buFontTx/>
              <a:buChar char="•"/>
            </a:pPr>
            <a:r>
              <a:rPr lang="en-US" sz="1600"/>
              <a:t>Sweet Circle Hoops- Hoop Dancing and Fitness Class </a:t>
            </a:r>
          </a:p>
          <a:p>
            <a:pPr>
              <a:spcBef>
                <a:spcPct val="50000"/>
              </a:spcBef>
              <a:buFontTx/>
              <a:buChar char="•"/>
            </a:pPr>
            <a:r>
              <a:rPr lang="en-US" sz="1600"/>
              <a:t>The Fitness Connection</a:t>
            </a:r>
          </a:p>
          <a:p>
            <a:pPr>
              <a:spcBef>
                <a:spcPct val="50000"/>
              </a:spcBef>
              <a:buFontTx/>
              <a:buChar char="•"/>
            </a:pPr>
            <a:r>
              <a:rPr lang="en-US" sz="1600"/>
              <a:t>The Old Amory Rec Center</a:t>
            </a:r>
          </a:p>
          <a:p>
            <a:pPr>
              <a:spcBef>
                <a:spcPct val="50000"/>
              </a:spcBef>
              <a:buFontTx/>
              <a:buChar char="•"/>
            </a:pPr>
            <a:r>
              <a:rPr lang="en-US" sz="1600"/>
              <a:t>Urban Athletic Training Center</a:t>
            </a:r>
          </a:p>
          <a:p>
            <a:pPr>
              <a:spcBef>
                <a:spcPct val="50000"/>
              </a:spcBef>
              <a:buFontTx/>
              <a:buChar char="•"/>
            </a:pPr>
            <a:r>
              <a:rPr lang="en-US" sz="1600"/>
              <a:t>Waynesville Recreation Center</a:t>
            </a:r>
          </a:p>
          <a:p>
            <a:pPr>
              <a:spcBef>
                <a:spcPct val="50000"/>
              </a:spcBef>
              <a:buFontTx/>
              <a:buChar char="•"/>
            </a:pPr>
            <a:r>
              <a:rPr lang="en-US" sz="1600"/>
              <a:t>Waynesville Wellness</a:t>
            </a:r>
          </a:p>
        </p:txBody>
      </p:sp>
      <p:pic>
        <p:nvPicPr>
          <p:cNvPr id="56326" name="Picture 7" descr="county_seal3a1"/>
          <p:cNvPicPr>
            <a:picLocks noChangeAspect="1" noChangeArrowheads="1"/>
          </p:cNvPicPr>
          <p:nvPr/>
        </p:nvPicPr>
        <p:blipFill>
          <a:blip r:embed="rId2"/>
          <a:srcRect/>
          <a:stretch>
            <a:fillRect/>
          </a:stretch>
        </p:blipFill>
        <p:spPr bwMode="auto">
          <a:xfrm>
            <a:off x="7543800" y="5408613"/>
            <a:ext cx="1066800" cy="10509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p:cNvSpPr>
          <p:nvPr>
            <p:ph type="title"/>
          </p:nvPr>
        </p:nvSpPr>
        <p:spPr>
          <a:xfrm>
            <a:off x="1981200" y="457200"/>
            <a:ext cx="7024688" cy="1143000"/>
          </a:xfrm>
        </p:spPr>
        <p:txBody>
          <a:bodyPr/>
          <a:lstStyle/>
          <a:p>
            <a:r>
              <a:rPr lang="en-US" smtClean="0"/>
              <a:t>Community Outreach</a:t>
            </a:r>
          </a:p>
        </p:txBody>
      </p:sp>
      <p:sp>
        <p:nvSpPr>
          <p:cNvPr id="57346" name="Rectangle 3"/>
          <p:cNvSpPr>
            <a:spLocks noGrp="1"/>
          </p:cNvSpPr>
          <p:nvPr>
            <p:ph type="body" idx="1"/>
          </p:nvPr>
        </p:nvSpPr>
        <p:spPr>
          <a:xfrm>
            <a:off x="990600" y="1676400"/>
            <a:ext cx="6777038" cy="3962400"/>
          </a:xfrm>
        </p:spPr>
        <p:txBody>
          <a:bodyPr/>
          <a:lstStyle/>
          <a:p>
            <a:r>
              <a:rPr lang="en-US" sz="2000" smtClean="0"/>
              <a:t>Head Start Nutrition Classes (4)- 26</a:t>
            </a:r>
          </a:p>
          <a:p>
            <a:r>
              <a:rPr lang="en-US" sz="2000" smtClean="0"/>
              <a:t>Health Fairs (5)- 417</a:t>
            </a:r>
          </a:p>
          <a:p>
            <a:r>
              <a:rPr lang="en-US" sz="2000" smtClean="0"/>
              <a:t>County Fair- 15,000 </a:t>
            </a:r>
          </a:p>
          <a:p>
            <a:r>
              <a:rPr lang="en-US" sz="2000" smtClean="0"/>
              <a:t>Drugs in Our Midst programs- 1879 </a:t>
            </a:r>
          </a:p>
          <a:p>
            <a:r>
              <a:rPr lang="en-US" sz="2000" smtClean="0"/>
              <a:t>Health data presentations (2)- 55</a:t>
            </a:r>
          </a:p>
          <a:p>
            <a:r>
              <a:rPr lang="en-US" sz="2000" smtClean="0"/>
              <a:t>Power of Pink- 241 </a:t>
            </a:r>
          </a:p>
          <a:p>
            <a:r>
              <a:rPr lang="en-US" sz="2000" smtClean="0"/>
              <a:t>Recovery Rally- 900</a:t>
            </a:r>
          </a:p>
          <a:p>
            <a:r>
              <a:rPr lang="en-US" sz="2000" smtClean="0"/>
              <a:t>Maple Leaf Adult Respite (5)- 100 </a:t>
            </a:r>
          </a:p>
          <a:p>
            <a:r>
              <a:rPr lang="en-US" sz="2000" smtClean="0"/>
              <a:t>Haywood Vocational (1)- 20</a:t>
            </a:r>
          </a:p>
          <a:p>
            <a:r>
              <a:rPr lang="en-US" sz="2000" smtClean="0"/>
              <a:t>Elder Abuse Awareness Walk- 120 </a:t>
            </a:r>
          </a:p>
          <a:p>
            <a:endParaRPr lang="en-US" sz="2000" smtClean="0"/>
          </a:p>
          <a:p>
            <a:pPr>
              <a:buFont typeface="Wingdings 2" pitchFamily="18" charset="2"/>
              <a:buNone/>
            </a:pPr>
            <a:endParaRPr lang="en-US" sz="2000" smtClean="0"/>
          </a:p>
          <a:p>
            <a:endParaRPr lang="en-US" sz="2000" smtClean="0"/>
          </a:p>
        </p:txBody>
      </p:sp>
      <p:sp>
        <p:nvSpPr>
          <p:cNvPr id="57347" name="Text Box 4"/>
          <p:cNvSpPr txBox="1">
            <a:spLocks noChangeArrowheads="1"/>
          </p:cNvSpPr>
          <p:nvPr/>
        </p:nvSpPr>
        <p:spPr bwMode="auto">
          <a:xfrm>
            <a:off x="457200" y="5943600"/>
            <a:ext cx="2667000" cy="549275"/>
          </a:xfrm>
          <a:prstGeom prst="rect">
            <a:avLst/>
          </a:prstGeom>
          <a:noFill/>
          <a:ln w="9525">
            <a:noFill/>
            <a:miter lim="800000"/>
            <a:headEnd/>
            <a:tailEnd/>
          </a:ln>
        </p:spPr>
        <p:txBody>
          <a:bodyPr>
            <a:spAutoFit/>
          </a:bodyPr>
          <a:lstStyle/>
          <a:p>
            <a:pPr>
              <a:spcBef>
                <a:spcPct val="50000"/>
              </a:spcBef>
            </a:pPr>
            <a:r>
              <a:rPr lang="en-US" sz="1200" b="1"/>
              <a:t>Source:</a:t>
            </a:r>
            <a:r>
              <a:rPr lang="en-US" sz="1200"/>
              <a:t> Event organizers</a:t>
            </a:r>
          </a:p>
          <a:p>
            <a:pPr>
              <a:spcBef>
                <a:spcPct val="50000"/>
              </a:spcBef>
            </a:pPr>
            <a:endParaRPr lang="en-US" sz="1200"/>
          </a:p>
        </p:txBody>
      </p:sp>
      <p:sp>
        <p:nvSpPr>
          <p:cNvPr id="57348" name="TextBox 3"/>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57349" name="Picture 7" descr="county_seal3a1"/>
          <p:cNvPicPr>
            <a:picLocks noChangeAspect="1" noChangeArrowheads="1"/>
          </p:cNvPicPr>
          <p:nvPr/>
        </p:nvPicPr>
        <p:blipFill>
          <a:blip r:embed="rId2"/>
          <a:srcRect/>
          <a:stretch>
            <a:fillRect/>
          </a:stretch>
        </p:blipFill>
        <p:spPr bwMode="auto">
          <a:xfrm>
            <a:off x="533400" y="381000"/>
            <a:ext cx="1219200" cy="12017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3"/>
          <p:cNvSpPr>
            <a:spLocks noGrp="1"/>
          </p:cNvSpPr>
          <p:nvPr>
            <p:ph type="title"/>
          </p:nvPr>
        </p:nvSpPr>
        <p:spPr>
          <a:xfrm>
            <a:off x="1066800" y="1295400"/>
            <a:ext cx="7024688" cy="1143000"/>
          </a:xfrm>
        </p:spPr>
        <p:txBody>
          <a:bodyPr/>
          <a:lstStyle/>
          <a:p>
            <a:pPr eaLnBrk="1" hangingPunct="1"/>
            <a:r>
              <a:rPr lang="en-US" sz="3600" smtClean="0"/>
              <a:t>New or Expanded Initiatives</a:t>
            </a:r>
          </a:p>
        </p:txBody>
      </p:sp>
      <p:sp>
        <p:nvSpPr>
          <p:cNvPr id="58370" name="Content Placeholder 4"/>
          <p:cNvSpPr>
            <a:spLocks noGrp="1"/>
          </p:cNvSpPr>
          <p:nvPr>
            <p:ph idx="1"/>
          </p:nvPr>
        </p:nvSpPr>
        <p:spPr>
          <a:xfrm>
            <a:off x="914400" y="2514600"/>
            <a:ext cx="6777038" cy="3508375"/>
          </a:xfrm>
        </p:spPr>
        <p:txBody>
          <a:bodyPr/>
          <a:lstStyle/>
          <a:p>
            <a:pPr eaLnBrk="1" hangingPunct="1"/>
            <a:r>
              <a:rPr lang="en-US" sz="1800" smtClean="0"/>
              <a:t>Two groups have graduated from the evidence-based Diabetes Prevention Program. Both groups are in the follow-up phase of the program.  Combined, the groups have lost over 100 pounds.  </a:t>
            </a:r>
          </a:p>
          <a:p>
            <a:pPr eaLnBrk="1" hangingPunct="1"/>
            <a:r>
              <a:rPr lang="en-US" sz="1800" smtClean="0"/>
              <a:t>A practice-tested intervention, Faithful Families, will be taught at FBC Waynesville in spring 2017.  This is a healthy living curriculum that includes making policy and environmental changes at the church.  FBCW is supporting physical activity by installing a bike repair station.    </a:t>
            </a:r>
          </a:p>
          <a:p>
            <a:pPr eaLnBrk="1" hangingPunct="1"/>
            <a:r>
              <a:rPr lang="en-US" sz="1800" smtClean="0"/>
              <a:t>Our county has a worksite wellness coalition that meets monthly.  Six agencies have completed the CDC Worksite Health Scorecard.  This allows them to receive support and supplies.</a:t>
            </a:r>
          </a:p>
          <a:p>
            <a:pPr eaLnBrk="1" hangingPunct="1"/>
            <a:endParaRPr lang="en-US" sz="1800" smtClean="0"/>
          </a:p>
          <a:p>
            <a:pPr eaLnBrk="1" hangingPunct="1"/>
            <a:endParaRPr lang="en-US" sz="1800" smtClean="0"/>
          </a:p>
          <a:p>
            <a:pPr eaLnBrk="1" hangingPunct="1"/>
            <a:endParaRPr lang="en-US" sz="1800" smtClean="0"/>
          </a:p>
        </p:txBody>
      </p:sp>
      <p:sp>
        <p:nvSpPr>
          <p:cNvPr id="58371" name="TextBox 5"/>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pic>
        <p:nvPicPr>
          <p:cNvPr id="58372" name="Picture 7" descr="county_seal3a1"/>
          <p:cNvPicPr>
            <a:picLocks noChangeAspect="1" noChangeArrowheads="1"/>
          </p:cNvPicPr>
          <p:nvPr/>
        </p:nvPicPr>
        <p:blipFill>
          <a:blip r:embed="rId3"/>
          <a:srcRect/>
          <a:stretch>
            <a:fillRect/>
          </a:stretch>
        </p:blipFill>
        <p:spPr bwMode="auto">
          <a:xfrm>
            <a:off x="609600" y="457200"/>
            <a:ext cx="1219200" cy="12033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Content Placeholder 4"/>
          <p:cNvSpPr>
            <a:spLocks noGrp="1"/>
          </p:cNvSpPr>
          <p:nvPr>
            <p:ph idx="1"/>
          </p:nvPr>
        </p:nvSpPr>
        <p:spPr>
          <a:xfrm>
            <a:off x="4800600" y="1143000"/>
            <a:ext cx="3090863" cy="2667000"/>
          </a:xfrm>
        </p:spPr>
        <p:txBody>
          <a:bodyPr/>
          <a:lstStyle/>
          <a:p>
            <a:pPr eaLnBrk="1" hangingPunct="1"/>
            <a:r>
              <a:rPr lang="en-US" sz="1600" smtClean="0"/>
              <a:t>A presentation will be made to the Board of Health and Human Services</a:t>
            </a:r>
          </a:p>
          <a:p>
            <a:pPr eaLnBrk="1" hangingPunct="1"/>
            <a:r>
              <a:rPr lang="en-US" sz="1600" smtClean="0"/>
              <a:t>Copies will be provided to each county library</a:t>
            </a:r>
          </a:p>
          <a:p>
            <a:pPr eaLnBrk="1" hangingPunct="1"/>
            <a:r>
              <a:rPr lang="en-US" sz="1600" smtClean="0"/>
              <a:t>The report will be added to the Haywood County and Healthy Haywood websites</a:t>
            </a:r>
          </a:p>
          <a:p>
            <a:pPr eaLnBrk="1" hangingPunct="1"/>
            <a:endParaRPr lang="en-US" sz="1600" smtClean="0"/>
          </a:p>
        </p:txBody>
      </p:sp>
      <p:sp>
        <p:nvSpPr>
          <p:cNvPr id="60418" name="Title 3"/>
          <p:cNvSpPr>
            <a:spLocks noGrp="1"/>
          </p:cNvSpPr>
          <p:nvPr>
            <p:ph type="title"/>
          </p:nvPr>
        </p:nvSpPr>
        <p:spPr>
          <a:xfrm>
            <a:off x="1143000" y="3733800"/>
            <a:ext cx="3074988" cy="1158875"/>
          </a:xfrm>
        </p:spPr>
        <p:txBody>
          <a:bodyPr/>
          <a:lstStyle/>
          <a:p>
            <a:pPr eaLnBrk="1" hangingPunct="1"/>
            <a:r>
              <a:rPr lang="en-US" smtClean="0"/>
              <a:t>What’s Next? </a:t>
            </a:r>
          </a:p>
        </p:txBody>
      </p:sp>
      <p:sp>
        <p:nvSpPr>
          <p:cNvPr id="60419" name="Text Placeholder 5"/>
          <p:cNvSpPr>
            <a:spLocks noGrp="1"/>
          </p:cNvSpPr>
          <p:nvPr>
            <p:ph type="body" sz="half" idx="2"/>
          </p:nvPr>
        </p:nvSpPr>
        <p:spPr>
          <a:xfrm>
            <a:off x="1219200" y="4953000"/>
            <a:ext cx="2514600" cy="914400"/>
          </a:xfrm>
        </p:spPr>
        <p:txBody>
          <a:bodyPr/>
          <a:lstStyle/>
          <a:p>
            <a:pPr eaLnBrk="1" hangingPunct="1"/>
            <a:r>
              <a:rPr lang="en-US" smtClean="0"/>
              <a:t>Continued attention to collective action and monitoring impact</a:t>
            </a:r>
          </a:p>
          <a:p>
            <a:pPr eaLnBrk="1" hangingPunct="1"/>
            <a:endParaRPr lang="en-US" smtClean="0"/>
          </a:p>
          <a:p>
            <a:pPr eaLnBrk="1" hangingPunct="1"/>
            <a:endParaRPr lang="en-US" smtClean="0"/>
          </a:p>
          <a:p>
            <a:pPr eaLnBrk="1" hangingPunct="1"/>
            <a:endParaRPr lang="en-US" smtClean="0"/>
          </a:p>
        </p:txBody>
      </p:sp>
      <p:pic>
        <p:nvPicPr>
          <p:cNvPr id="60420" name="Picture 3" descr="C:\Users\Owner\AppData\Local\Microsoft\Windows\Temporary Internet Files\Content.Outlook\YSFRON4U\Universal.jpg"/>
          <p:cNvPicPr>
            <a:picLocks noChangeAspect="1" noChangeArrowheads="1"/>
          </p:cNvPicPr>
          <p:nvPr/>
        </p:nvPicPr>
        <p:blipFill>
          <a:blip r:embed="rId2"/>
          <a:srcRect l="58888"/>
          <a:stretch>
            <a:fillRect/>
          </a:stretch>
        </p:blipFill>
        <p:spPr bwMode="auto">
          <a:xfrm>
            <a:off x="1143000" y="1295400"/>
            <a:ext cx="3144838" cy="2416175"/>
          </a:xfrm>
          <a:prstGeom prst="rect">
            <a:avLst/>
          </a:prstGeom>
          <a:noFill/>
          <a:ln w="9525">
            <a:noFill/>
            <a:miter lim="800000"/>
            <a:headEnd/>
            <a:tailEnd/>
          </a:ln>
        </p:spPr>
      </p:pic>
      <p:sp>
        <p:nvSpPr>
          <p:cNvPr id="60421" name="Rectangle 8"/>
          <p:cNvSpPr>
            <a:spLocks noChangeArrowheads="1"/>
          </p:cNvSpPr>
          <p:nvPr/>
        </p:nvSpPr>
        <p:spPr bwMode="auto">
          <a:xfrm>
            <a:off x="4572000" y="4267200"/>
            <a:ext cx="3657600" cy="1803400"/>
          </a:xfrm>
          <a:prstGeom prst="rect">
            <a:avLst/>
          </a:prstGeom>
          <a:noFill/>
          <a:ln w="9525">
            <a:noFill/>
            <a:miter lim="800000"/>
            <a:headEnd/>
            <a:tailEnd/>
          </a:ln>
        </p:spPr>
        <p:txBody>
          <a:bodyPr>
            <a:spAutoFit/>
          </a:bodyPr>
          <a:lstStyle/>
          <a:p>
            <a:pPr algn="ctr"/>
            <a:r>
              <a:rPr lang="en-US" sz="1600">
                <a:solidFill>
                  <a:schemeClr val="tx2"/>
                </a:solidFill>
              </a:rPr>
              <a:t>Patrick Johnson, RN-C, MPA</a:t>
            </a:r>
          </a:p>
          <a:p>
            <a:pPr algn="ctr"/>
            <a:r>
              <a:rPr lang="en-US" sz="1600">
                <a:solidFill>
                  <a:schemeClr val="tx2"/>
                </a:solidFill>
              </a:rPr>
              <a:t> Director, Public Health Services Division, </a:t>
            </a:r>
            <a:r>
              <a:rPr lang="en-US" sz="1600">
                <a:solidFill>
                  <a:schemeClr val="tx2"/>
                </a:solidFill>
                <a:hlinkClick r:id="rId3"/>
              </a:rPr>
              <a:t>phjohnson@haywoodnc.net</a:t>
            </a:r>
            <a:r>
              <a:rPr lang="en-US" sz="1600">
                <a:solidFill>
                  <a:schemeClr val="tx2"/>
                </a:solidFill>
              </a:rPr>
              <a:t> </a:t>
            </a:r>
          </a:p>
          <a:p>
            <a:pPr algn="ctr"/>
            <a:endParaRPr lang="en-US" sz="1600">
              <a:solidFill>
                <a:schemeClr val="tx2"/>
              </a:solidFill>
            </a:endParaRPr>
          </a:p>
          <a:p>
            <a:pPr algn="ctr"/>
            <a:r>
              <a:rPr lang="en-US" sz="1600">
                <a:solidFill>
                  <a:schemeClr val="tx2"/>
                </a:solidFill>
              </a:rPr>
              <a:t>Megan Hauser, MA, </a:t>
            </a:r>
          </a:p>
          <a:p>
            <a:pPr algn="ctr"/>
            <a:r>
              <a:rPr lang="en-US" sz="1600">
                <a:solidFill>
                  <a:schemeClr val="tx2"/>
                </a:solidFill>
              </a:rPr>
              <a:t>Health Educator, </a:t>
            </a:r>
            <a:r>
              <a:rPr lang="en-US" sz="1600">
                <a:solidFill>
                  <a:schemeClr val="tx2"/>
                </a:solidFill>
                <a:hlinkClick r:id="rId4"/>
              </a:rPr>
              <a:t>mhauser@haywoodnc.net</a:t>
            </a:r>
            <a:endParaRPr lang="en-US" sz="1600">
              <a:solidFill>
                <a:schemeClr val="tx2"/>
              </a:solidFill>
            </a:endParaRPr>
          </a:p>
        </p:txBody>
      </p:sp>
      <p:pic>
        <p:nvPicPr>
          <p:cNvPr id="60422" name="Picture 7" descr="county_seal3a1"/>
          <p:cNvPicPr>
            <a:picLocks noChangeAspect="1" noChangeArrowheads="1"/>
          </p:cNvPicPr>
          <p:nvPr/>
        </p:nvPicPr>
        <p:blipFill>
          <a:blip r:embed="rId5"/>
          <a:srcRect/>
          <a:stretch>
            <a:fillRect/>
          </a:stretch>
        </p:blipFill>
        <p:spPr bwMode="auto">
          <a:xfrm>
            <a:off x="3581400" y="5410200"/>
            <a:ext cx="838200" cy="825500"/>
          </a:xfrm>
          <a:prstGeom prst="rect">
            <a:avLst/>
          </a:prstGeom>
          <a:noFill/>
          <a:ln w="9525">
            <a:noFill/>
            <a:miter lim="800000"/>
            <a:headEnd/>
            <a:tailEnd/>
          </a:ln>
        </p:spPr>
      </p:pic>
      <p:sp>
        <p:nvSpPr>
          <p:cNvPr id="60423" name="TextBox 5"/>
          <p:cNvSpPr txBox="1">
            <a:spLocks noChangeArrowheads="1"/>
          </p:cNvSpPr>
          <p:nvPr/>
        </p:nvSpPr>
        <p:spPr bwMode="auto">
          <a:xfrm>
            <a:off x="4648200" y="76200"/>
            <a:ext cx="3505200" cy="396875"/>
          </a:xfrm>
          <a:prstGeom prst="rect">
            <a:avLst/>
          </a:prstGeom>
          <a:noFill/>
          <a:ln w="9525">
            <a:noFill/>
            <a:miter lim="800000"/>
            <a:headEnd/>
            <a:tailEnd/>
          </a:ln>
        </p:spPr>
        <p:txBody>
          <a:bodyPr>
            <a:spAutoFit/>
          </a:bodyPr>
          <a:lstStyle/>
          <a:p>
            <a:pPr algn="ctr"/>
            <a:r>
              <a:rPr lang="en-US" sz="2000" b="1">
                <a:solidFill>
                  <a:schemeClr val="bg1"/>
                </a:solidFill>
                <a:latin typeface="Century Gothic" pitchFamily="34" charset="0"/>
              </a:rPr>
              <a:t>HAYWOOD COUNTY  2016</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9560</TotalTime>
  <Words>2299</Words>
  <Application>Microsoft Office PowerPoint</Application>
  <PresentationFormat>On-screen Show (4:3)</PresentationFormat>
  <Paragraphs>440</Paragraphs>
  <Slides>31</Slides>
  <Notes>13</Notes>
  <HiddenSlides>0</HiddenSlides>
  <MMClips>0</MMClips>
  <ScaleCrop>false</ScaleCrop>
  <HeadingPairs>
    <vt:vector size="6" baseType="variant">
      <vt:variant>
        <vt:lpstr>Fonts Used</vt:lpstr>
      </vt:variant>
      <vt:variant>
        <vt:i4>7</vt:i4>
      </vt:variant>
      <vt:variant>
        <vt:lpstr>Design Template</vt:lpstr>
      </vt:variant>
      <vt:variant>
        <vt:i4>4</vt:i4>
      </vt:variant>
      <vt:variant>
        <vt:lpstr>Slide Titles</vt:lpstr>
      </vt:variant>
      <vt:variant>
        <vt:i4>31</vt:i4>
      </vt:variant>
    </vt:vector>
  </HeadingPairs>
  <TitlesOfParts>
    <vt:vector size="42" baseType="lpstr">
      <vt:lpstr>Arial</vt:lpstr>
      <vt:lpstr>Century Gothic</vt:lpstr>
      <vt:lpstr>Wingdings 2</vt:lpstr>
      <vt:lpstr>Calibri</vt:lpstr>
      <vt:lpstr>Times New Roman</vt:lpstr>
      <vt:lpstr>Segoe UI</vt:lpstr>
      <vt:lpstr>Tw Cen MT</vt:lpstr>
      <vt:lpstr>Austin</vt:lpstr>
      <vt:lpstr>Austin</vt:lpstr>
      <vt:lpstr>Austin</vt:lpstr>
      <vt:lpstr>Austin</vt:lpstr>
      <vt:lpstr>State of the County Health Report</vt:lpstr>
      <vt:lpstr>Board of Health and Human Services</vt:lpstr>
      <vt:lpstr>Public Health Services Division Leadership Team</vt:lpstr>
      <vt:lpstr>Slide 4</vt:lpstr>
      <vt:lpstr>Slide 5</vt:lpstr>
      <vt:lpstr>Haywood County Census Data</vt:lpstr>
      <vt:lpstr> 10 Leading Causes of Death Mortality  </vt:lpstr>
      <vt:lpstr>10 Leading Causes of Death Mortality</vt:lpstr>
      <vt:lpstr>Communicable Disease Report</vt:lpstr>
      <vt:lpstr>Environmental Health: On-Site Waste Water Activity</vt:lpstr>
      <vt:lpstr>Environmental Health:  Well Program Activity</vt:lpstr>
      <vt:lpstr>Environmental Health: Food and Lodging Activity</vt:lpstr>
      <vt:lpstr>Environmental Health: Complaints Investigated through Code Enforcement Program</vt:lpstr>
      <vt:lpstr>Dental Clinic</vt:lpstr>
      <vt:lpstr>Women, Infants &amp; Children</vt:lpstr>
      <vt:lpstr>Community Health Priorities &amp; Improvement </vt:lpstr>
      <vt:lpstr>Our Health Priorities </vt:lpstr>
      <vt:lpstr>Data- Substance abuse</vt:lpstr>
      <vt:lpstr>Substance Abuse Plan</vt:lpstr>
      <vt:lpstr>Progress Highlights-  Substance Abuse</vt:lpstr>
      <vt:lpstr>Substance Abuse Progress Highlights</vt:lpstr>
      <vt:lpstr>Data- Mental Health</vt:lpstr>
      <vt:lpstr>Mental Health Plan</vt:lpstr>
      <vt:lpstr>Mental Health Progress Highlights</vt:lpstr>
      <vt:lpstr>Data- Physical Activity and Nutrition </vt:lpstr>
      <vt:lpstr>Physical Activity Plan</vt:lpstr>
      <vt:lpstr>Progress Highlights 2016 </vt:lpstr>
      <vt:lpstr>Physical Activity and Nutrition –  Fitness Challenge Partners </vt:lpstr>
      <vt:lpstr>Community Outreach</vt:lpstr>
      <vt:lpstr>New or Expanded Initiatives</vt:lpstr>
      <vt:lpstr>What’s Next?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2: Planning to Action</dc:title>
  <dc:creator>Heather Gates</dc:creator>
  <cp:lastModifiedBy>megan.hauser</cp:lastModifiedBy>
  <cp:revision>547</cp:revision>
  <dcterms:created xsi:type="dcterms:W3CDTF">2013-10-04T00:19:06Z</dcterms:created>
  <dcterms:modified xsi:type="dcterms:W3CDTF">2017-05-25T16:34:08Z</dcterms:modified>
</cp:coreProperties>
</file>